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6" r:id="rId3"/>
    <p:sldId id="296" r:id="rId4"/>
    <p:sldId id="323" r:id="rId5"/>
    <p:sldId id="320" r:id="rId6"/>
    <p:sldId id="290" r:id="rId7"/>
    <p:sldId id="335" r:id="rId8"/>
    <p:sldId id="321" r:id="rId9"/>
    <p:sldId id="337" r:id="rId10"/>
    <p:sldId id="322" r:id="rId11"/>
    <p:sldId id="324" r:id="rId12"/>
    <p:sldId id="325" r:id="rId13"/>
    <p:sldId id="326" r:id="rId14"/>
    <p:sldId id="336" r:id="rId15"/>
    <p:sldId id="327" r:id="rId16"/>
    <p:sldId id="328" r:id="rId17"/>
    <p:sldId id="302" r:id="rId18"/>
    <p:sldId id="329" r:id="rId19"/>
    <p:sldId id="330" r:id="rId20"/>
    <p:sldId id="338" r:id="rId21"/>
    <p:sldId id="309" r:id="rId22"/>
    <p:sldId id="334" r:id="rId23"/>
    <p:sldId id="331" r:id="rId24"/>
    <p:sldId id="332" r:id="rId25"/>
    <p:sldId id="33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44CC77-06F8-4F89-BB6C-6067552D18D1}">
          <p14:sldIdLst>
            <p14:sldId id="285"/>
            <p14:sldId id="286"/>
            <p14:sldId id="296"/>
            <p14:sldId id="323"/>
            <p14:sldId id="320"/>
            <p14:sldId id="290"/>
            <p14:sldId id="335"/>
            <p14:sldId id="321"/>
            <p14:sldId id="337"/>
            <p14:sldId id="322"/>
            <p14:sldId id="324"/>
            <p14:sldId id="325"/>
            <p14:sldId id="326"/>
            <p14:sldId id="336"/>
            <p14:sldId id="327"/>
            <p14:sldId id="328"/>
            <p14:sldId id="302"/>
            <p14:sldId id="329"/>
            <p14:sldId id="330"/>
            <p14:sldId id="338"/>
            <p14:sldId id="309"/>
            <p14:sldId id="334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  <a:srgbClr val="FF6600"/>
    <a:srgbClr val="00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07" autoAdjust="0"/>
    <p:restoredTop sz="91819" autoAdjust="0"/>
  </p:normalViewPr>
  <p:slideViewPr>
    <p:cSldViewPr>
      <p:cViewPr varScale="1">
        <p:scale>
          <a:sx n="68" d="100"/>
          <a:sy n="68" d="100"/>
        </p:scale>
        <p:origin x="9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482E-6EFB-4CBD-B931-8D8A377C4564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270BE-D0FE-47AE-A0F7-22389652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270BE-D0FE-47AE-A0F7-223896529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2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0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0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2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AD33F1-606C-4A5E-8F6C-F9074593B0C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10FF1-0EA1-4470-BEDE-F55C009BF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5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050" name="Picture 2" descr="Hendry County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1" y="6248400"/>
            <a:ext cx="47707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lm Beach County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68" y="6248400"/>
            <a:ext cx="54523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UF-IFAS logo.jp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6248400"/>
            <a:ext cx="169817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457200" y="228600"/>
            <a:ext cx="82296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6096000"/>
            <a:ext cx="8229600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18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wheatbellyblog.com/wp-content/uploads/2014/07/Mistake-DPC.jpg&amp;imgrefurl=http://www.wheatbellyblog.com/2014/07/dont-make-mistakes-starting-wheat-belly/&amp;h=3840&amp;w=5451&amp;tbnid=2HjotARmSkN_6M:&amp;docid=Z7z0mlSPybkPEM&amp;ei=GIUCV536KsS2efCosrgC&amp;tbm=isch&amp;ved=0ahUKEwid5pCbo_XLAhVEWx4KHXCUDCc4yAEQMwgOKAswC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wheatbellyblog.com/wp-content/uploads/2014/07/Mistake-DPC.jpg&amp;imgrefurl=http://www.wheatbellyblog.com/2014/07/dont-make-mistakes-starting-wheat-belly/&amp;h=3840&amp;w=5451&amp;tbnid=2HjotARmSkN_6M:&amp;docid=Z7z0mlSPybkPEM&amp;ei=GIUCV536KsS2efCosrgC&amp;tbm=isch&amp;ved=0ahUKEwid5pCbo_XLAhVEWx4KHXCUDCc4yAEQMwgOKAswCw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wheatbellyblog.com/wp-content/uploads/2014/07/Mistake-DPC.jpg&amp;imgrefurl=http://www.wheatbellyblog.com/2014/07/dont-make-mistakes-starting-wheat-belly/&amp;h=3840&amp;w=5451&amp;tbnid=2HjotARmSkN_6M:&amp;docid=Z7z0mlSPybkPEM&amp;ei=GIUCV536KsS2efCosrgC&amp;tbm=isch&amp;ved=0ahUKEwid5pCbo_XLAhVEWx4KHXCUDCc4yAEQMwgOKAswCw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edis.ifas.ufl.edu/wg00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://www.wheatbellyblog.com/wp-content/uploads/2014/07/Mistake-DPC.jpg&amp;imgrefurl=http://www.wheatbellyblog.com/2014/07/dont-make-mistakes-starting-wheat-belly/&amp;h=3840&amp;w=5451&amp;tbnid=2HjotARmSkN_6M:&amp;docid=Z7z0mlSPybkPEM&amp;ei=GIUCV536KsS2efCosrgC&amp;tbm=isch&amp;ved=0ahUKEwid5pCbo_XLAhVEWx4KHXCUDCc4yAEQMwgOKAswCw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0ahUKEwimks_mtvXLAhVD1R4KHVMwCSUQjRwIBw&amp;url=https://windsockusa.com/products/wind-tracker-310pro/&amp;psig=AFQjCNEq4YCaT0MkuTSrNWT-YRXVUF_30Q&amp;ust=1459874198766542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codero\Pictures\Spray Rodeo_01-12-2011\IMAG0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457200"/>
            <a:ext cx="8305800" cy="14700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5000" dirty="0" smtClean="0"/>
              <a:t>Proper Pesticide Application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1828800"/>
            <a:ext cx="8153400" cy="44196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0099"/>
                </a:solidFill>
              </a:rPr>
              <a:t>Stewart Swanson and Matt VanWeelden</a:t>
            </a:r>
          </a:p>
          <a:p>
            <a:endParaRPr lang="en-US" sz="2000" b="1" dirty="0" smtClean="0">
              <a:solidFill>
                <a:srgbClr val="000099"/>
              </a:solidFill>
            </a:endParaRPr>
          </a:p>
          <a:p>
            <a:endParaRPr lang="en-US" sz="2000" b="1" dirty="0">
              <a:solidFill>
                <a:srgbClr val="000099"/>
              </a:solidFill>
            </a:endParaRPr>
          </a:p>
          <a:p>
            <a:endParaRPr lang="en-US" sz="2000" b="1" dirty="0" smtClean="0">
              <a:solidFill>
                <a:srgbClr val="000099"/>
              </a:solidFill>
            </a:endParaRPr>
          </a:p>
          <a:p>
            <a:endParaRPr lang="en-US" sz="2000" b="1" dirty="0">
              <a:solidFill>
                <a:srgbClr val="000099"/>
              </a:solidFill>
            </a:endParaRPr>
          </a:p>
          <a:p>
            <a:endParaRPr lang="en-US" sz="2000" b="1" dirty="0">
              <a:solidFill>
                <a:srgbClr val="000099"/>
              </a:solidFill>
            </a:endParaRPr>
          </a:p>
          <a:p>
            <a:endParaRPr lang="en-US" sz="2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Reasons for Concern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400" dirty="0" err="1"/>
              <a:t>Triazines</a:t>
            </a:r>
            <a:r>
              <a:rPr lang="en-US" sz="2400" dirty="0"/>
              <a:t> are important herbicides for weed control in FL sugarcane and sod </a:t>
            </a:r>
            <a:r>
              <a:rPr lang="en-US" sz="2400" dirty="0" smtClean="0"/>
              <a:t>production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 err="1"/>
              <a:t>Triazines</a:t>
            </a:r>
            <a:r>
              <a:rPr lang="en-US" sz="2400" dirty="0"/>
              <a:t> are commonly found in low concentrations in surface water </a:t>
            </a:r>
            <a:r>
              <a:rPr lang="en-US" sz="2400" dirty="0" smtClean="0"/>
              <a:t>sampling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Usage of atrazine has been limited in other areas due to high levels in 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Atrazine (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Aatrex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others)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Widely used in FL sugarcane </a:t>
            </a:r>
            <a:r>
              <a:rPr lang="en-US" altLang="en-US" sz="2800" dirty="0" smtClean="0"/>
              <a:t>production</a:t>
            </a:r>
          </a:p>
          <a:p>
            <a:pPr>
              <a:defRPr/>
            </a:pPr>
            <a:endParaRPr lang="en-US" altLang="en-US" sz="2800" dirty="0"/>
          </a:p>
          <a:p>
            <a:pPr lvl="1">
              <a:defRPr/>
            </a:pPr>
            <a:r>
              <a:rPr lang="en-US" altLang="en-US" sz="2400" dirty="0"/>
              <a:t>Cheap, Effective, kills more weeds per </a:t>
            </a:r>
            <a:r>
              <a:rPr lang="en-US" altLang="en-US" sz="2400" dirty="0" smtClean="0"/>
              <a:t>$$ than </a:t>
            </a:r>
            <a:r>
              <a:rPr lang="en-US" altLang="en-US" sz="2400" dirty="0"/>
              <a:t>most other </a:t>
            </a:r>
            <a:r>
              <a:rPr lang="en-US" altLang="en-US" sz="2400" dirty="0" smtClean="0"/>
              <a:t>herbicides</a:t>
            </a:r>
          </a:p>
          <a:p>
            <a:pPr lvl="1">
              <a:defRPr/>
            </a:pP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Safe on cane – no </a:t>
            </a:r>
            <a:r>
              <a:rPr lang="en-US" altLang="en-US" sz="2400" dirty="0" err="1" smtClean="0"/>
              <a:t>Phyto</a:t>
            </a:r>
            <a:r>
              <a:rPr lang="en-US" altLang="en-US" sz="2400" dirty="0" smtClean="0"/>
              <a:t>-toxicity</a:t>
            </a:r>
          </a:p>
          <a:p>
            <a:pPr lvl="1">
              <a:defRPr/>
            </a:pP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Both </a:t>
            </a:r>
            <a:r>
              <a:rPr lang="en-US" altLang="en-US" sz="2400" dirty="0" err="1"/>
              <a:t>preemergence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postemergence</a:t>
            </a:r>
            <a:r>
              <a:rPr lang="en-US" altLang="en-US" sz="2400" dirty="0"/>
              <a:t> applications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Ametryn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Evik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Commonly used in FL sugarcane production</a:t>
            </a:r>
          </a:p>
          <a:p>
            <a:pPr lvl="1">
              <a:defRPr/>
            </a:pPr>
            <a:r>
              <a:rPr lang="en-US" dirty="0" err="1"/>
              <a:t>Postemergence</a:t>
            </a:r>
            <a:r>
              <a:rPr lang="en-US" dirty="0"/>
              <a:t> </a:t>
            </a:r>
            <a:r>
              <a:rPr lang="en-US" dirty="0" smtClean="0"/>
              <a:t>application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Not </a:t>
            </a:r>
            <a:r>
              <a:rPr lang="en-US" dirty="0"/>
              <a:t>as heavily used as </a:t>
            </a:r>
            <a:r>
              <a:rPr lang="en-US" dirty="0" smtClean="0"/>
              <a:t>atrazine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under </a:t>
            </a:r>
            <a:r>
              <a:rPr lang="en-US" dirty="0"/>
              <a:t>certain conditions and at higher rates, can be </a:t>
            </a:r>
            <a:r>
              <a:rPr lang="en-US" dirty="0" err="1"/>
              <a:t>phyto</a:t>
            </a:r>
            <a:r>
              <a:rPr lang="en-US" dirty="0"/>
              <a:t>-toxic to sugarcane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Metribuzin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alt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Sencor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alt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TriCor</a:t>
            </a:r>
            <a:r>
              <a:rPr lang="en-US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others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/>
              <a:t>Commonly used in FL sugarcane production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Labeled in Florida for </a:t>
            </a:r>
            <a:r>
              <a:rPr lang="en-US" altLang="en-US" sz="2400" dirty="0" err="1"/>
              <a:t>Postemergence</a:t>
            </a:r>
            <a:r>
              <a:rPr lang="en-US" altLang="en-US" sz="2400" dirty="0"/>
              <a:t> application only</a:t>
            </a:r>
            <a:r>
              <a:rPr lang="en-US" altLang="en-US" sz="2400" dirty="0" smtClean="0"/>
              <a:t>!!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Not </a:t>
            </a:r>
            <a:r>
              <a:rPr lang="en-US" altLang="en-US" sz="2400" dirty="0"/>
              <a:t>as heavily used as </a:t>
            </a:r>
            <a:r>
              <a:rPr lang="en-US" altLang="en-US" sz="2400" dirty="0" smtClean="0"/>
              <a:t>atrazine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SPECIAL PRECAUTIONS (Florida Only): Do not use on sand soils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559246" cy="5887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609600"/>
            <a:ext cx="13716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3200" y="5029200"/>
            <a:ext cx="1600200" cy="76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Detection in water sampling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655" y="16764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altLang="en-US" sz="2400" b="1" dirty="0" smtClean="0"/>
              <a:t>Samples are taken </a:t>
            </a:r>
            <a:r>
              <a:rPr lang="en-US" altLang="en-US" sz="2400" b="1" dirty="0"/>
              <a:t>at stations throughout </a:t>
            </a:r>
            <a:r>
              <a:rPr lang="en-US" altLang="en-US" sz="2400" b="1" dirty="0" smtClean="0"/>
              <a:t>the EAA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20+ years data </a:t>
            </a:r>
            <a:r>
              <a:rPr lang="en-US" altLang="en-US" sz="2400" dirty="0" smtClean="0"/>
              <a:t>available</a:t>
            </a:r>
          </a:p>
          <a:p>
            <a:pPr>
              <a:lnSpc>
                <a:spcPct val="90000"/>
              </a:lnSpc>
              <a:defRPr/>
            </a:pPr>
            <a:endParaRPr lang="en-US" alt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 err="1" smtClean="0"/>
              <a:t>Triazine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herbicides are commonly </a:t>
            </a:r>
            <a:r>
              <a:rPr lang="en-US" altLang="en-US" sz="2400" dirty="0" smtClean="0"/>
              <a:t>detected </a:t>
            </a:r>
            <a:r>
              <a:rPr lang="en-US" altLang="en-US" sz="2400" dirty="0"/>
              <a:t>at stations in </a:t>
            </a:r>
            <a:r>
              <a:rPr lang="en-US" altLang="en-US" sz="2400" dirty="0" smtClean="0"/>
              <a:t>EAA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/>
              <a:t>Levels </a:t>
            </a:r>
            <a:r>
              <a:rPr lang="en-US" altLang="en-US" sz="2400" dirty="0"/>
              <a:t>are generally very </a:t>
            </a:r>
            <a:r>
              <a:rPr lang="en-US" altLang="en-US" sz="2400" dirty="0" smtClean="0"/>
              <a:t>low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But they are often found!!!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Can We Do To Minimize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Triazine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Herbicides In Our Surface Waters?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Minimize physical spray drift into bodies of </a:t>
            </a:r>
            <a:r>
              <a:rPr lang="en-US" altLang="en-US" sz="2400" b="1" dirty="0" smtClean="0"/>
              <a:t>water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Use care when </a:t>
            </a:r>
            <a:r>
              <a:rPr lang="en-US" altLang="en-US" sz="2400" b="1" dirty="0" smtClean="0"/>
              <a:t>mixing, loading, and spraying </a:t>
            </a:r>
            <a:r>
              <a:rPr lang="en-US" altLang="en-US" sz="2400" b="1" dirty="0"/>
              <a:t>herbicides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/>
              <a:t>Spills near water bodies can </a:t>
            </a:r>
            <a:r>
              <a:rPr lang="en-US" altLang="en-US" sz="2400" dirty="0" smtClean="0"/>
              <a:t>result in large amounts of concentrated product </a:t>
            </a:r>
            <a:r>
              <a:rPr lang="en-US" altLang="en-US" sz="2400" dirty="0"/>
              <a:t>entering </a:t>
            </a:r>
            <a:r>
              <a:rPr lang="en-US" altLang="en-US" sz="2400" dirty="0" smtClean="0"/>
              <a:t>water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altLang="en-US" sz="2400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Alternative </a:t>
            </a:r>
            <a:r>
              <a:rPr lang="en-US" altLang="en-US" sz="2400" b="1" dirty="0" smtClean="0"/>
              <a:t>Herbicides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dirty="0" smtClean="0"/>
              <a:t>Atrazine </a:t>
            </a:r>
            <a:r>
              <a:rPr lang="en-US" altLang="en-US" sz="2400" dirty="0"/>
              <a:t>can provide effective control at lower rates, when tank mixed with other herbicides</a:t>
            </a:r>
          </a:p>
        </p:txBody>
      </p:sp>
    </p:spTree>
    <p:extLst>
      <p:ext uri="{BB962C8B-B14F-4D97-AF65-F5344CB8AC3E}">
        <p14:creationId xmlns:p14="http://schemas.microsoft.com/office/powerpoint/2010/main" val="88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agweb.com/assets/1/16/GalleryMainDimensionId/f%2014%207%205427898%20Hiboy3.JPG?853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74676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pesticide application mistakes photo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362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7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Anti-Back-Siphoning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4495800" cy="4525963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sz="2400" dirty="0" smtClean="0">
              <a:effectLst>
                <a:outerShdw blurRad="38100" dist="38100" dir="2700000" sx="1000" sy="1000" algn="tl">
                  <a:srgbClr val="00000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 smtClean="0"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</a:rPr>
              <a:t>Make </a:t>
            </a:r>
            <a:r>
              <a:rPr lang="en-US" sz="2400" dirty="0"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</a:rPr>
              <a:t>sure all equipment used to supply water is equipped with devices to prevent back-siphoning </a:t>
            </a:r>
            <a:endParaRPr lang="en-US" sz="2400" dirty="0" smtClean="0">
              <a:effectLst>
                <a:outerShdw blurRad="38100" dist="38100" dir="2700000" sx="1000" sy="1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buNone/>
              <a:defRPr/>
            </a:pPr>
            <a:endParaRPr lang="en-US" sz="2800" dirty="0" smtClean="0">
              <a:effectLst>
                <a:outerShdw blurRad="38100" dist="38100" dir="2700000" sx="1000" sy="1000" algn="tl">
                  <a:srgbClr val="000000"/>
                </a:outerShdw>
              </a:effectLst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sz="2400" dirty="0" smtClean="0"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</a:rPr>
              <a:t>Always </a:t>
            </a:r>
            <a:r>
              <a:rPr lang="en-US" sz="2400" dirty="0">
                <a:effectLst>
                  <a:outerShdw blurRad="38100" dist="38100" dir="2700000" sx="1000" sy="1000" algn="tl">
                    <a:srgbClr val="000000"/>
                  </a:outerShdw>
                </a:effectLst>
                <a:latin typeface="Arial" charset="0"/>
              </a:rPr>
              <a:t>keep your fill hose above the level of your spray mix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21791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xagon 5"/>
          <p:cNvSpPr/>
          <p:nvPr/>
        </p:nvSpPr>
        <p:spPr>
          <a:xfrm>
            <a:off x="6172200" y="2057400"/>
            <a:ext cx="396766" cy="381000"/>
          </a:xfrm>
          <a:prstGeom prst="hex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0" y="4648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441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-29308"/>
            <a:ext cx="9167447" cy="68755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446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000" dirty="0" smtClean="0"/>
              <a:t>Do </a:t>
            </a:r>
            <a:r>
              <a:rPr lang="en-US" sz="4000" dirty="0"/>
              <a:t>not apply to saturated soils </a:t>
            </a:r>
            <a:endParaRPr lang="en-US" sz="4000" dirty="0" smtClean="0"/>
          </a:p>
          <a:p>
            <a:pPr>
              <a:defRPr/>
            </a:pPr>
            <a:r>
              <a:rPr lang="en-US" dirty="0" smtClean="0"/>
              <a:t>More </a:t>
            </a:r>
            <a:r>
              <a:rPr lang="en-US" dirty="0"/>
              <a:t>runoff of both water soluble herbicide, and soil </a:t>
            </a:r>
            <a:r>
              <a:rPr lang="en-US" dirty="0" smtClean="0"/>
              <a:t>particles.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Importance of </a:t>
            </a:r>
            <a:r>
              <a:rPr lang="en-US" sz="3600" b="1" dirty="0" smtClean="0"/>
              <a:t>YOU</a:t>
            </a:r>
            <a:r>
              <a:rPr lang="en-US" sz="3600" dirty="0" smtClean="0"/>
              <a:t> and what you </a:t>
            </a:r>
            <a:r>
              <a:rPr lang="en-US" sz="3600" b="1" dirty="0" smtClean="0"/>
              <a:t>DO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Pest control </a:t>
            </a:r>
            <a:r>
              <a:rPr lang="en-US" sz="2800" dirty="0"/>
              <a:t>is a critical factor in </a:t>
            </a:r>
            <a:r>
              <a:rPr lang="en-US" sz="2800" dirty="0" smtClean="0"/>
              <a:t>crop production</a:t>
            </a:r>
          </a:p>
          <a:p>
            <a:endParaRPr lang="en-US" sz="2800" dirty="0" smtClean="0"/>
          </a:p>
          <a:p>
            <a:r>
              <a:rPr lang="en-US" sz="2800" dirty="0" smtClean="0"/>
              <a:t>Proper pesticide application protects the crop, saves money and protects the health of humans and the environment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Attentive and professional applicators are a key factor in any successful agricultural operation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95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 result for pesticide application mistakes photo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362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51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620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pesticide application mistakes photo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362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7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Care When Mixing/Loading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3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0"/>
                    </a:srgbClr>
                  </a:outerShdw>
                </a:effectLst>
              </a:rPr>
              <a:t>Nutrient BMP’s Impact Herbicide </a:t>
            </a:r>
            <a:r>
              <a:rPr lang="en-US" dirty="0">
                <a:effectLst>
                  <a:outerShdw blurRad="38100" dist="38100" dir="2700000" sx="108000" sy="108000" algn="tl">
                    <a:srgbClr val="000000">
                      <a:alpha val="0"/>
                    </a:srgbClr>
                  </a:outerShdw>
                </a:effectLst>
              </a:rPr>
              <a:t>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24000"/>
            <a:ext cx="4419600" cy="144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smtClean="0"/>
              <a:t>Vegetative </a:t>
            </a:r>
            <a:r>
              <a:rPr lang="en-US" sz="2000" b="1" dirty="0"/>
              <a:t>buffers on field edges</a:t>
            </a:r>
          </a:p>
          <a:p>
            <a:pPr lvl="1">
              <a:defRPr/>
            </a:pPr>
            <a:r>
              <a:rPr lang="en-US" sz="2000" dirty="0"/>
              <a:t>Can reduce movement of herbicides attached to soil particles</a:t>
            </a:r>
          </a:p>
          <a:p>
            <a:endParaRPr lang="en-US" dirty="0"/>
          </a:p>
        </p:txBody>
      </p:sp>
      <p:pic>
        <p:nvPicPr>
          <p:cNvPr id="5" name="Picture 8" descr="IMG_006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38999"/>
            <a:ext cx="3494964" cy="319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343400"/>
            <a:ext cx="441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dirty="0" smtClean="0"/>
              <a:t>Practices that minimize sediment transport</a:t>
            </a:r>
          </a:p>
          <a:p>
            <a:pPr lvl="1">
              <a:defRPr/>
            </a:pPr>
            <a:r>
              <a:rPr lang="en-US" sz="2000" dirty="0" smtClean="0"/>
              <a:t>Herbicides often bound to sediment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Picture3.jpg"/>
          <p:cNvPicPr>
            <a:picLocks noChangeAspect="1"/>
          </p:cNvPicPr>
          <p:nvPr/>
        </p:nvPicPr>
        <p:blipFill>
          <a:blip r:embed="rId3" cstate="print"/>
          <a:srcRect l="7294"/>
          <a:stretch>
            <a:fillRect/>
          </a:stretch>
        </p:blipFill>
        <p:spPr>
          <a:xfrm>
            <a:off x="533400" y="1524000"/>
            <a:ext cx="3358512" cy="27218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06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Atrazine, </a:t>
            </a:r>
            <a:r>
              <a:rPr lang="en-US" altLang="en-US" sz="2400" dirty="0" err="1"/>
              <a:t>ametryn</a:t>
            </a:r>
            <a:r>
              <a:rPr lang="en-US" altLang="en-US" sz="2400" dirty="0"/>
              <a:t> and </a:t>
            </a:r>
            <a:r>
              <a:rPr lang="en-US" altLang="en-US" sz="2400" dirty="0" err="1"/>
              <a:t>metribuzin</a:t>
            </a:r>
            <a:r>
              <a:rPr lang="en-US" altLang="en-US" sz="2400" dirty="0"/>
              <a:t> are important</a:t>
            </a:r>
            <a:r>
              <a:rPr lang="en-US" altLang="en-US" sz="2400" dirty="0" smtClean="0"/>
              <a:t>!!</a:t>
            </a:r>
          </a:p>
          <a:p>
            <a:pPr>
              <a:defRPr/>
            </a:pP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Good stewardship can minimize the amount of </a:t>
            </a:r>
            <a:r>
              <a:rPr lang="en-US" altLang="en-US" sz="2400" dirty="0" err="1"/>
              <a:t>triazine</a:t>
            </a:r>
            <a:r>
              <a:rPr lang="en-US" altLang="en-US" sz="2400" dirty="0"/>
              <a:t> pesticides entering our </a:t>
            </a:r>
            <a:r>
              <a:rPr lang="en-US" altLang="en-US" sz="2400" dirty="0" smtClean="0"/>
              <a:t>waters</a:t>
            </a:r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400" dirty="0"/>
              <a:t>When </a:t>
            </a:r>
            <a:r>
              <a:rPr lang="en-US" altLang="en-US" sz="2400" dirty="0" smtClean="0"/>
              <a:t>you </a:t>
            </a:r>
            <a:r>
              <a:rPr lang="en-US" altLang="en-US" sz="2400" dirty="0"/>
              <a:t>are out in the field, mixing or spraying; always remember to:</a:t>
            </a:r>
          </a:p>
          <a:p>
            <a:pPr lvl="2">
              <a:defRPr/>
            </a:pPr>
            <a:r>
              <a:rPr lang="en-US" altLang="en-US" dirty="0"/>
              <a:t>Use common sense</a:t>
            </a:r>
          </a:p>
          <a:p>
            <a:pPr lvl="2">
              <a:defRPr/>
            </a:pPr>
            <a:r>
              <a:rPr lang="en-US" altLang="en-US" b="1" dirty="0">
                <a:solidFill>
                  <a:srgbClr val="C00000"/>
                </a:solidFill>
              </a:rPr>
              <a:t>Follow label directions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Information on Weed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5" y="1524001"/>
            <a:ext cx="6340628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1447800"/>
            <a:ext cx="3798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Arial Black" panose="020B0A04020102020204" pitchFamily="34" charset="0"/>
              </a:rPr>
              <a:t>http://edis.ifas.ufl.edu/wg004</a:t>
            </a:r>
          </a:p>
        </p:txBody>
      </p:sp>
    </p:spTree>
    <p:extLst>
      <p:ext uri="{BB962C8B-B14F-4D97-AF65-F5344CB8AC3E}">
        <p14:creationId xmlns:p14="http://schemas.microsoft.com/office/powerpoint/2010/main" val="2283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200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Image result for pesticide application mistakes photo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6220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Attentive and </a:t>
            </a:r>
            <a:r>
              <a:rPr lang="en-US" dirty="0" smtClean="0"/>
              <a:t>professional</a:t>
            </a:r>
          </a:p>
          <a:p>
            <a:r>
              <a:rPr lang="en-US" dirty="0" smtClean="0"/>
              <a:t>applicators </a:t>
            </a:r>
            <a:r>
              <a:rPr lang="en-US" dirty="0"/>
              <a:t>are a key factor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any successful agricultural operation</a:t>
            </a:r>
          </a:p>
        </p:txBody>
      </p:sp>
    </p:spTree>
    <p:extLst>
      <p:ext uri="{BB962C8B-B14F-4D97-AF65-F5344CB8AC3E}">
        <p14:creationId xmlns:p14="http://schemas.microsoft.com/office/powerpoint/2010/main" val="21922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Improper Application is Serious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ITC Light"/>
                <a:ea typeface="Calibri" panose="020F0502020204030204" pitchFamily="34" charset="0"/>
                <a:cs typeface="Times New Roman" panose="02020603050405020304" pitchFamily="18" charset="0"/>
              </a:rPr>
              <a:t>Arkansas and Missouri have halted the sale and use </a:t>
            </a:r>
            <a:r>
              <a:rPr lang="en-US" dirty="0" smtClean="0">
                <a:latin typeface="Franklin ITC Light"/>
                <a:ea typeface="Calibri" panose="020F0502020204030204" pitchFamily="34" charset="0"/>
                <a:cs typeface="Times New Roman" panose="02020603050405020304" pitchFamily="18" charset="0"/>
              </a:rPr>
              <a:t>of the herbicide </a:t>
            </a:r>
            <a:r>
              <a:rPr lang="en-US" dirty="0" err="1" smtClean="0">
                <a:latin typeface="Franklin ITC Light"/>
                <a:ea typeface="Calibri" panose="020F0502020204030204" pitchFamily="34" charset="0"/>
                <a:cs typeface="Times New Roman" panose="02020603050405020304" pitchFamily="18" charset="0"/>
              </a:rPr>
              <a:t>Dicamba</a:t>
            </a:r>
            <a:r>
              <a:rPr lang="en-US" dirty="0" smtClean="0">
                <a:latin typeface="Franklin ITC Light"/>
                <a:ea typeface="Calibri" panose="020F0502020204030204" pitchFamily="34" charset="0"/>
                <a:cs typeface="Times New Roman" panose="02020603050405020304" pitchFamily="18" charset="0"/>
              </a:rPr>
              <a:t> because of drift damage to sensitive crops.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Pesticide Drift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Movement of Pesticide Beyond the Designated Target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http://windsockusa.com/wp-content/uploads/drift_pest-Copy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2672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52400" y="1524000"/>
            <a:ext cx="525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Undesirable Consequences of Drift</a:t>
            </a:r>
          </a:p>
          <a:p>
            <a:endParaRPr lang="en-US" sz="2000" b="1" dirty="0" smtClean="0">
              <a:solidFill>
                <a:srgbClr val="000099"/>
              </a:solidFill>
            </a:endParaRPr>
          </a:p>
          <a:p>
            <a:r>
              <a:rPr lang="en-US" sz="2000" dirty="0" smtClean="0">
                <a:solidFill>
                  <a:srgbClr val="000099"/>
                </a:solidFill>
              </a:rPr>
              <a:t>Inefficient </a:t>
            </a:r>
            <a:r>
              <a:rPr lang="en-US" sz="2000" dirty="0">
                <a:solidFill>
                  <a:srgbClr val="000099"/>
                </a:solidFill>
              </a:rPr>
              <a:t>use of equipment and </a:t>
            </a:r>
            <a:r>
              <a:rPr lang="en-US" sz="2000" dirty="0" smtClean="0">
                <a:solidFill>
                  <a:srgbClr val="000099"/>
                </a:solidFill>
              </a:rPr>
              <a:t>time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>
              <a:solidFill>
                <a:srgbClr val="000099"/>
              </a:solidFill>
            </a:endParaRPr>
          </a:p>
          <a:p>
            <a:r>
              <a:rPr lang="en-US" sz="2000" dirty="0" smtClean="0">
                <a:solidFill>
                  <a:srgbClr val="000099"/>
                </a:solidFill>
              </a:rPr>
              <a:t>Ineffective control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99"/>
              </a:solidFill>
            </a:endParaRPr>
          </a:p>
          <a:p>
            <a:r>
              <a:rPr lang="en-US" sz="2000" dirty="0">
                <a:solidFill>
                  <a:srgbClr val="000099"/>
                </a:solidFill>
              </a:rPr>
              <a:t>Damage to susceptible off target </a:t>
            </a:r>
            <a:r>
              <a:rPr lang="en-US" sz="2000" dirty="0" smtClean="0">
                <a:solidFill>
                  <a:srgbClr val="000099"/>
                </a:solidFill>
              </a:rPr>
              <a:t>crops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99"/>
              </a:solidFill>
            </a:endParaRPr>
          </a:p>
          <a:p>
            <a:r>
              <a:rPr lang="en-US" sz="2000" dirty="0">
                <a:solidFill>
                  <a:srgbClr val="000099"/>
                </a:solidFill>
              </a:rPr>
              <a:t>Litigation </a:t>
            </a:r>
            <a:r>
              <a:rPr lang="en-US" sz="2000" dirty="0" smtClean="0">
                <a:solidFill>
                  <a:srgbClr val="000099"/>
                </a:solidFill>
              </a:rPr>
              <a:t>concerns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99"/>
              </a:solidFill>
            </a:endParaRPr>
          </a:p>
          <a:p>
            <a:r>
              <a:rPr lang="en-US" sz="2000" dirty="0">
                <a:solidFill>
                  <a:srgbClr val="000099"/>
                </a:solidFill>
              </a:rPr>
              <a:t>Environmental </a:t>
            </a:r>
            <a:r>
              <a:rPr lang="en-US" sz="2000" dirty="0" smtClean="0">
                <a:solidFill>
                  <a:srgbClr val="000099"/>
                </a:solidFill>
              </a:rPr>
              <a:t>contamination =  water pollution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000099"/>
              </a:solidFill>
            </a:endParaRPr>
          </a:p>
          <a:p>
            <a:r>
              <a:rPr lang="en-US" sz="2000" dirty="0" smtClean="0">
                <a:solidFill>
                  <a:srgbClr val="000099"/>
                </a:solidFill>
              </a:rPr>
              <a:t>Human health &amp; safety concerns</a:t>
            </a:r>
            <a:endParaRPr lang="en-US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Ways to reduce </a:t>
            </a:r>
            <a:r>
              <a:rPr lang="en-US" dirty="0" smtClean="0"/>
              <a:t>drift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525963"/>
          </a:xfrm>
        </p:spPr>
        <p:txBody>
          <a:bodyPr>
            <a:normAutofit/>
          </a:bodyPr>
          <a:lstStyle/>
          <a:p>
            <a:pPr marL="914400" lvl="1" indent="-457200">
              <a:buAutoNum type="arabicPeriod"/>
            </a:pPr>
            <a:r>
              <a:rPr lang="en-US" sz="2400" dirty="0" smtClean="0"/>
              <a:t>Only </a:t>
            </a:r>
            <a:r>
              <a:rPr lang="en-US" sz="2400" dirty="0"/>
              <a:t>spray when weather conditions </a:t>
            </a:r>
            <a:r>
              <a:rPr lang="en-US" sz="2400" dirty="0" smtClean="0"/>
              <a:t>are acceptable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2. Calibrate </a:t>
            </a:r>
            <a:r>
              <a:rPr lang="en-US" sz="2400" dirty="0"/>
              <a:t>the </a:t>
            </a:r>
            <a:r>
              <a:rPr lang="en-US" sz="2400" dirty="0" smtClean="0"/>
              <a:t>sprayer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3. Nozzle selection: </a:t>
            </a:r>
            <a:r>
              <a:rPr lang="en-US" sz="2000" dirty="0" smtClean="0"/>
              <a:t>higher volume nozzles have larger droplet        	size, reducing the tendency for  drift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     4. Spray pressure: h</a:t>
            </a:r>
            <a:r>
              <a:rPr lang="en-US" sz="2000" dirty="0" smtClean="0"/>
              <a:t>igher </a:t>
            </a:r>
            <a:r>
              <a:rPr lang="en-US" sz="2000" dirty="0"/>
              <a:t>pressure </a:t>
            </a:r>
            <a:r>
              <a:rPr lang="en-US" sz="2000" dirty="0" smtClean="0"/>
              <a:t>causes </a:t>
            </a:r>
            <a:r>
              <a:rPr lang="en-US" sz="2000" dirty="0"/>
              <a:t>smaller </a:t>
            </a:r>
            <a:r>
              <a:rPr lang="en-US" sz="2000" dirty="0" smtClean="0"/>
              <a:t>droplets, 	increasing the tendency for drift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400" dirty="0" smtClean="0"/>
              <a:t>5. Lower boom if possible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Nozzle Selection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074671" cy="45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What Pesticides Should We Be Concerned With?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449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b="1" u="sng" dirty="0" smtClean="0"/>
              <a:t> All </a:t>
            </a:r>
            <a:r>
              <a:rPr lang="en-US" altLang="en-US" sz="2400" b="1" u="sng" dirty="0"/>
              <a:t>Of them</a:t>
            </a:r>
            <a:r>
              <a:rPr lang="en-US" altLang="en-US" sz="2400" b="1" u="sng" dirty="0" smtClean="0"/>
              <a:t>!  </a:t>
            </a:r>
            <a:endParaRPr lang="en-US" altLang="en-US" sz="2400" b="1" u="sng" dirty="0"/>
          </a:p>
          <a:p>
            <a:pPr marL="0" indent="0">
              <a:buFontTx/>
              <a:buNone/>
              <a:defRPr/>
            </a:pPr>
            <a:endParaRPr lang="en-US" altLang="en-US" sz="2400" b="1" u="sng" dirty="0" smtClean="0"/>
          </a:p>
          <a:p>
            <a:pPr marL="0" indent="0">
              <a:buFontTx/>
              <a:buNone/>
              <a:defRPr/>
            </a:pPr>
            <a:endParaRPr lang="en-US" altLang="en-US" sz="2400" b="1" u="sng" dirty="0"/>
          </a:p>
          <a:p>
            <a:pPr marL="0" indent="0">
              <a:buFontTx/>
              <a:buNone/>
              <a:defRPr/>
            </a:pPr>
            <a:r>
              <a:rPr lang="en-US" altLang="en-US" sz="2400" b="1" u="sng" dirty="0" smtClean="0"/>
              <a:t>ESPECIALLY</a:t>
            </a:r>
            <a:endParaRPr lang="en-US" altLang="en-US" sz="2400" b="1" u="sng" dirty="0"/>
          </a:p>
          <a:p>
            <a:pPr>
              <a:defRPr/>
            </a:pPr>
            <a:r>
              <a:rPr lang="en-US" altLang="en-US" sz="2400" b="1" u="sng" dirty="0" err="1"/>
              <a:t>Triazines</a:t>
            </a:r>
            <a:r>
              <a:rPr lang="en-US" altLang="en-US" sz="2400" b="1" u="sng" dirty="0"/>
              <a:t>!!!!</a:t>
            </a:r>
          </a:p>
          <a:p>
            <a:pPr lvl="1">
              <a:defRPr/>
            </a:pPr>
            <a:r>
              <a:rPr lang="en-US" altLang="en-US" sz="2400" b="1" dirty="0"/>
              <a:t> Atrazine</a:t>
            </a:r>
          </a:p>
          <a:p>
            <a:pPr lvl="1"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err="1"/>
              <a:t>Ametryn</a:t>
            </a:r>
            <a:endParaRPr lang="en-US" altLang="en-US" sz="2400" b="1" dirty="0"/>
          </a:p>
          <a:p>
            <a:pPr lvl="1"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err="1"/>
              <a:t>Metribuzin</a:t>
            </a:r>
            <a:endParaRPr lang="en-US" altLang="en-US" sz="2400" b="1" dirty="0"/>
          </a:p>
          <a:p>
            <a:endParaRPr lang="en-US" dirty="0"/>
          </a:p>
        </p:txBody>
      </p:sp>
      <p:pic>
        <p:nvPicPr>
          <p:cNvPr id="8" name="Picture 4" descr="mixstation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 Black" panose="020B0A04020102020204" pitchFamily="34" charset="0"/>
              </a:rPr>
              <a:t>Commonly used herbicides</a:t>
            </a:r>
            <a:endParaRPr lang="en-US" sz="4000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588" y="1600200"/>
            <a:ext cx="625882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9431</TotalTime>
  <Words>564</Words>
  <Application>Microsoft Office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Franklin ITC Light</vt:lpstr>
      <vt:lpstr>Times New Roman</vt:lpstr>
      <vt:lpstr>Office Theme</vt:lpstr>
      <vt:lpstr>PowerPoint Presentation</vt:lpstr>
      <vt:lpstr>The Importance of YOU and what you DO!</vt:lpstr>
      <vt:lpstr>PowerPoint Presentation</vt:lpstr>
      <vt:lpstr>Improper Application is Serious Business</vt:lpstr>
      <vt:lpstr>Pesticide Drift Movement of Pesticide Beyond the Designated Target </vt:lpstr>
      <vt:lpstr>Ways to reduce drift </vt:lpstr>
      <vt:lpstr>Nozzle Selection</vt:lpstr>
      <vt:lpstr>What Pesticides Should We Be Concerned With?</vt:lpstr>
      <vt:lpstr>Commonly used herbicides</vt:lpstr>
      <vt:lpstr>Reasons for Concern</vt:lpstr>
      <vt:lpstr>Atrazine (Aatrex, others)</vt:lpstr>
      <vt:lpstr>Ametryn (Evik)</vt:lpstr>
      <vt:lpstr>Metribuzin (Sencor, TriCor, others)</vt:lpstr>
      <vt:lpstr>PowerPoint Presentation</vt:lpstr>
      <vt:lpstr>Detection in water sampling</vt:lpstr>
      <vt:lpstr>What Can We Do To Minimize Triazine Herbicides In Our Surface Waters?</vt:lpstr>
      <vt:lpstr>PowerPoint Presentation</vt:lpstr>
      <vt:lpstr>Anti-Back-Siphoning</vt:lpstr>
      <vt:lpstr>PowerPoint Presentation</vt:lpstr>
      <vt:lpstr>PowerPoint Presentation</vt:lpstr>
      <vt:lpstr>PowerPoint Presentation</vt:lpstr>
      <vt:lpstr>Take Care When Mixing/Loading</vt:lpstr>
      <vt:lpstr>Nutrient BMP’s Impact Herbicide Movement</vt:lpstr>
      <vt:lpstr>Take Home Message</vt:lpstr>
      <vt:lpstr>For More Information on Weed Control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Odero,Dennis C</dc:creator>
  <cp:lastModifiedBy>Stewart Swanson</cp:lastModifiedBy>
  <cp:revision>115</cp:revision>
  <dcterms:created xsi:type="dcterms:W3CDTF">2011-02-10T21:15:12Z</dcterms:created>
  <dcterms:modified xsi:type="dcterms:W3CDTF">2017-09-27T21:59:14Z</dcterms:modified>
</cp:coreProperties>
</file>