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3"/>
  </p:notesMasterIdLst>
  <p:handoutMasterIdLst>
    <p:handoutMasterId r:id="rId24"/>
  </p:handoutMasterIdLst>
  <p:sldIdLst>
    <p:sldId id="284" r:id="rId2"/>
    <p:sldId id="293" r:id="rId3"/>
    <p:sldId id="342" r:id="rId4"/>
    <p:sldId id="343" r:id="rId5"/>
    <p:sldId id="344" r:id="rId6"/>
    <p:sldId id="346" r:id="rId7"/>
    <p:sldId id="348" r:id="rId8"/>
    <p:sldId id="349" r:id="rId9"/>
    <p:sldId id="350" r:id="rId10"/>
    <p:sldId id="351" r:id="rId11"/>
    <p:sldId id="359" r:id="rId12"/>
    <p:sldId id="360" r:id="rId13"/>
    <p:sldId id="361" r:id="rId14"/>
    <p:sldId id="354" r:id="rId15"/>
    <p:sldId id="366" r:id="rId16"/>
    <p:sldId id="367" r:id="rId17"/>
    <p:sldId id="371" r:id="rId18"/>
    <p:sldId id="368" r:id="rId19"/>
    <p:sldId id="369" r:id="rId20"/>
    <p:sldId id="370" r:id="rId21"/>
    <p:sldId id="341"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94660"/>
  </p:normalViewPr>
  <p:slideViewPr>
    <p:cSldViewPr snapToGrid="0">
      <p:cViewPr varScale="1">
        <p:scale>
          <a:sx n="105" d="100"/>
          <a:sy n="105" d="100"/>
        </p:scale>
        <p:origin x="111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41568D7E-0416-455E-AB7D-9888144D2020}" type="datetimeFigureOut">
              <a:rPr lang="en-US" smtClean="0"/>
              <a:t>9/27/2017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35604790-1498-4E8B-AD57-8EC5590BB706}" type="slidenum">
              <a:rPr lang="en-US" smtClean="0"/>
              <a:t>‹#›</a:t>
            </a:fld>
            <a:endParaRPr lang="en-US"/>
          </a:p>
        </p:txBody>
      </p:sp>
    </p:spTree>
    <p:extLst>
      <p:ext uri="{BB962C8B-B14F-4D97-AF65-F5344CB8AC3E}">
        <p14:creationId xmlns:p14="http://schemas.microsoft.com/office/powerpoint/2010/main" val="3048118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D219354-7621-43DA-8FEE-97A5F39A0F90}" type="datetimeFigureOut">
              <a:rPr lang="en-US" smtClean="0"/>
              <a:t>9/27/2017</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D9BF6E5-DD9B-4F5D-ABF7-C8861BE43146}" type="slidenum">
              <a:rPr lang="en-US" smtClean="0"/>
              <a:t>‹#›</a:t>
            </a:fld>
            <a:endParaRPr lang="en-US"/>
          </a:p>
        </p:txBody>
      </p:sp>
    </p:spTree>
    <p:extLst>
      <p:ext uri="{BB962C8B-B14F-4D97-AF65-F5344CB8AC3E}">
        <p14:creationId xmlns:p14="http://schemas.microsoft.com/office/powerpoint/2010/main" val="4252534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Introduce yourself. Thank people for coming.</a:t>
            </a:r>
            <a:r>
              <a:rPr lang="en-US" baseline="0" smtClean="0"/>
              <a:t> Go over main topics. </a:t>
            </a:r>
            <a:endParaRPr lang="en-US" dirty="0"/>
          </a:p>
        </p:txBody>
      </p:sp>
      <p:sp>
        <p:nvSpPr>
          <p:cNvPr id="4" name="Slide Number Placeholder 3"/>
          <p:cNvSpPr>
            <a:spLocks noGrp="1"/>
          </p:cNvSpPr>
          <p:nvPr>
            <p:ph type="sldNum" sz="quarter" idx="10"/>
          </p:nvPr>
        </p:nvSpPr>
        <p:spPr/>
        <p:txBody>
          <a:bodyPr/>
          <a:lstStyle/>
          <a:p>
            <a:pPr defTabSz="931774"/>
            <a:fld id="{CE5EE0F4-3E50-4C73-BEFF-BF4698332393}" type="slidenum">
              <a:rPr lang="en-US">
                <a:solidFill>
                  <a:prstClr val="black"/>
                </a:solidFill>
                <a:latin typeface="Calibri"/>
              </a:rPr>
              <a:pPr defTabSz="931774"/>
              <a:t>1</a:t>
            </a:fld>
            <a:endParaRPr lang="en-US">
              <a:solidFill>
                <a:prstClr val="black"/>
              </a:solidFill>
              <a:latin typeface="Calibri"/>
            </a:endParaRPr>
          </a:p>
        </p:txBody>
      </p:sp>
    </p:spTree>
    <p:extLst>
      <p:ext uri="{BB962C8B-B14F-4D97-AF65-F5344CB8AC3E}">
        <p14:creationId xmlns:p14="http://schemas.microsoft.com/office/powerpoint/2010/main" val="28369667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7FA4AB-A18D-498C-9D7E-710BDCE2E9A4}" type="slidenum">
              <a:rPr lang="en-US" altLang="en-US" smtClean="0"/>
              <a:pPr/>
              <a:t>10</a:t>
            </a:fld>
            <a:endParaRPr lang="en-US" altLang="en-US"/>
          </a:p>
        </p:txBody>
      </p:sp>
    </p:spTree>
    <p:extLst>
      <p:ext uri="{BB962C8B-B14F-4D97-AF65-F5344CB8AC3E}">
        <p14:creationId xmlns:p14="http://schemas.microsoft.com/office/powerpoint/2010/main" val="20455678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31863">
              <a:defRPr kumimoji="1" sz="2000">
                <a:solidFill>
                  <a:srgbClr val="FFFFFF"/>
                </a:solidFill>
                <a:latin typeface="Arial" panose="020B0604020202020204" pitchFamily="34" charset="0"/>
              </a:defRPr>
            </a:lvl1pPr>
            <a:lvl2pPr marL="742950" indent="-285750" defTabSz="931863">
              <a:defRPr kumimoji="1" sz="2000">
                <a:solidFill>
                  <a:srgbClr val="FFFFFF"/>
                </a:solidFill>
                <a:latin typeface="Arial" panose="020B0604020202020204" pitchFamily="34" charset="0"/>
              </a:defRPr>
            </a:lvl2pPr>
            <a:lvl3pPr marL="1143000" indent="-228600" defTabSz="931863">
              <a:defRPr kumimoji="1" sz="2000">
                <a:solidFill>
                  <a:srgbClr val="FFFFFF"/>
                </a:solidFill>
                <a:latin typeface="Arial" panose="020B0604020202020204" pitchFamily="34" charset="0"/>
              </a:defRPr>
            </a:lvl3pPr>
            <a:lvl4pPr marL="1600200" indent="-228600" defTabSz="931863">
              <a:defRPr kumimoji="1" sz="2000">
                <a:solidFill>
                  <a:srgbClr val="FFFFFF"/>
                </a:solidFill>
                <a:latin typeface="Arial" panose="020B0604020202020204" pitchFamily="34" charset="0"/>
              </a:defRPr>
            </a:lvl4pPr>
            <a:lvl5pPr marL="2057400" indent="-228600" defTabSz="931863">
              <a:defRPr kumimoji="1" sz="2000">
                <a:solidFill>
                  <a:srgbClr val="FFFFFF"/>
                </a:solidFill>
                <a:latin typeface="Arial" panose="020B0604020202020204" pitchFamily="34" charset="0"/>
              </a:defRPr>
            </a:lvl5pPr>
            <a:lvl6pPr marL="2514600" indent="-228600" defTabSz="931863"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6pPr>
            <a:lvl7pPr marL="2971800" indent="-228600" defTabSz="931863"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7pPr>
            <a:lvl8pPr marL="3429000" indent="-228600" defTabSz="931863"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8pPr>
            <a:lvl9pPr marL="3886200" indent="-228600" defTabSz="931863"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9pPr>
          </a:lstStyle>
          <a:p>
            <a:fld id="{B7CC2967-D577-49E6-A3FA-850DB2DB95EA}" type="slidenum">
              <a:rPr kumimoji="0" lang="en-US" altLang="en-US" sz="1200">
                <a:solidFill>
                  <a:schemeClr val="tx1"/>
                </a:solidFill>
                <a:latin typeface="Times New Roman" panose="02020603050405020304" pitchFamily="18" charset="0"/>
              </a:rPr>
              <a:pPr/>
              <a:t>11</a:t>
            </a:fld>
            <a:endParaRPr kumimoji="0" lang="en-US" altLang="en-US" sz="1200">
              <a:solidFill>
                <a:schemeClr val="tx1"/>
              </a:solidFill>
              <a:latin typeface="Times New Roman" panose="02020603050405020304" pitchFamily="18" charset="0"/>
            </a:endParaRPr>
          </a:p>
        </p:txBody>
      </p:sp>
      <p:sp>
        <p:nvSpPr>
          <p:cNvPr id="40963" name="Rectangle 7"/>
          <p:cNvSpPr txBox="1">
            <a:spLocks noGrp="1" noChangeArrowheads="1"/>
          </p:cNvSpPr>
          <p:nvPr/>
        </p:nvSpPr>
        <p:spPr bwMode="auto">
          <a:xfrm>
            <a:off x="3971925" y="8831263"/>
            <a:ext cx="3038475"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3177" tIns="46589" rIns="93177" bIns="46589" anchor="b"/>
          <a:lstStyle>
            <a:lvl1pPr defTabSz="931863">
              <a:defRPr kumimoji="1" sz="2000">
                <a:solidFill>
                  <a:srgbClr val="FFFFFF"/>
                </a:solidFill>
                <a:latin typeface="Arial" panose="020B0604020202020204" pitchFamily="34" charset="0"/>
              </a:defRPr>
            </a:lvl1pPr>
            <a:lvl2pPr marL="742950" indent="-285750" defTabSz="931863">
              <a:defRPr kumimoji="1" sz="2000">
                <a:solidFill>
                  <a:srgbClr val="FFFFFF"/>
                </a:solidFill>
                <a:latin typeface="Arial" panose="020B0604020202020204" pitchFamily="34" charset="0"/>
              </a:defRPr>
            </a:lvl2pPr>
            <a:lvl3pPr marL="1143000" indent="-228600" defTabSz="931863">
              <a:defRPr kumimoji="1" sz="2000">
                <a:solidFill>
                  <a:srgbClr val="FFFFFF"/>
                </a:solidFill>
                <a:latin typeface="Arial" panose="020B0604020202020204" pitchFamily="34" charset="0"/>
              </a:defRPr>
            </a:lvl3pPr>
            <a:lvl4pPr marL="1600200" indent="-228600" defTabSz="931863">
              <a:defRPr kumimoji="1" sz="2000">
                <a:solidFill>
                  <a:srgbClr val="FFFFFF"/>
                </a:solidFill>
                <a:latin typeface="Arial" panose="020B0604020202020204" pitchFamily="34" charset="0"/>
              </a:defRPr>
            </a:lvl4pPr>
            <a:lvl5pPr marL="2057400" indent="-228600" defTabSz="931863">
              <a:defRPr kumimoji="1" sz="2000">
                <a:solidFill>
                  <a:srgbClr val="FFFFFF"/>
                </a:solidFill>
                <a:latin typeface="Arial" panose="020B0604020202020204" pitchFamily="34" charset="0"/>
              </a:defRPr>
            </a:lvl5pPr>
            <a:lvl6pPr marL="2514600" indent="-228600" defTabSz="931863"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6pPr>
            <a:lvl7pPr marL="2971800" indent="-228600" defTabSz="931863"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7pPr>
            <a:lvl8pPr marL="3429000" indent="-228600" defTabSz="931863"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8pPr>
            <a:lvl9pPr marL="3886200" indent="-228600" defTabSz="931863"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9pPr>
          </a:lstStyle>
          <a:p>
            <a:pPr algn="r">
              <a:lnSpc>
                <a:spcPct val="100000"/>
              </a:lnSpc>
              <a:spcBef>
                <a:spcPct val="0"/>
              </a:spcBef>
              <a:buClrTx/>
              <a:buSzTx/>
            </a:pPr>
            <a:fld id="{C81FCC03-F3D9-4D1C-8EEF-FA18555307E2}" type="slidenum">
              <a:rPr kumimoji="0" lang="en-US" altLang="en-US" sz="1200">
                <a:solidFill>
                  <a:schemeClr val="tx1"/>
                </a:solidFill>
                <a:effectLst/>
                <a:latin typeface="Times New Roman" panose="02020603050405020304" pitchFamily="18" charset="0"/>
              </a:rPr>
              <a:pPr algn="r">
                <a:lnSpc>
                  <a:spcPct val="100000"/>
                </a:lnSpc>
                <a:spcBef>
                  <a:spcPct val="0"/>
                </a:spcBef>
                <a:buClrTx/>
                <a:buSzTx/>
              </a:pPr>
              <a:t>11</a:t>
            </a:fld>
            <a:endParaRPr kumimoji="0" lang="en-US" altLang="en-US" sz="1200">
              <a:solidFill>
                <a:schemeClr val="tx1"/>
              </a:solidFill>
              <a:effectLst/>
              <a:latin typeface="Times New Roman" panose="02020603050405020304" pitchFamily="18" charset="0"/>
            </a:endParaRPr>
          </a:p>
        </p:txBody>
      </p:sp>
      <p:sp>
        <p:nvSpPr>
          <p:cNvPr id="40964" name="Rectangle 2"/>
          <p:cNvSpPr>
            <a:spLocks noGrp="1" noRot="1" noChangeAspect="1" noChangeArrowheads="1" noTextEdit="1"/>
          </p:cNvSpPr>
          <p:nvPr>
            <p:ph type="sldImg"/>
          </p:nvPr>
        </p:nvSpPr>
        <p:spPr>
          <a:ln/>
        </p:spPr>
      </p:sp>
      <p:sp>
        <p:nvSpPr>
          <p:cNvPr id="4096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r>
              <a:rPr lang="en-US" altLang="en-US" dirty="0" smtClean="0"/>
              <a:t>Relocating sediments and particulates away from pumps and throwing it back onto the field</a:t>
            </a:r>
            <a:endParaRPr lang="en-US" altLang="en-US" dirty="0" smtClean="0"/>
          </a:p>
        </p:txBody>
      </p:sp>
    </p:spTree>
    <p:extLst>
      <p:ext uri="{BB962C8B-B14F-4D97-AF65-F5344CB8AC3E}">
        <p14:creationId xmlns:p14="http://schemas.microsoft.com/office/powerpoint/2010/main" val="25413493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7FA4AB-A18D-498C-9D7E-710BDCE2E9A4}" type="slidenum">
              <a:rPr lang="en-US" altLang="en-US" smtClean="0"/>
              <a:pPr/>
              <a:t>12</a:t>
            </a:fld>
            <a:endParaRPr lang="en-US" altLang="en-US"/>
          </a:p>
        </p:txBody>
      </p:sp>
    </p:spTree>
    <p:extLst>
      <p:ext uri="{BB962C8B-B14F-4D97-AF65-F5344CB8AC3E}">
        <p14:creationId xmlns:p14="http://schemas.microsoft.com/office/powerpoint/2010/main" val="14571115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Higher</a:t>
            </a:r>
            <a:r>
              <a:rPr lang="en-US" baseline="0" dirty="0" smtClean="0"/>
              <a:t> velocity will increase the amount of organic sediment moving through those testing points. Don’t decrease the main canal too low, because then canal cross sectional area will decrease, increasing velocity which will </a:t>
            </a:r>
            <a:r>
              <a:rPr lang="en-US" baseline="0" dirty="0" err="1" smtClean="0"/>
              <a:t>stur</a:t>
            </a:r>
            <a:r>
              <a:rPr lang="en-US" baseline="0" dirty="0" smtClean="0"/>
              <a:t> up matter….</a:t>
            </a:r>
            <a:endParaRPr lang="en-US" dirty="0"/>
          </a:p>
        </p:txBody>
      </p:sp>
      <p:sp>
        <p:nvSpPr>
          <p:cNvPr id="4" name="Slide Number Placeholder 3"/>
          <p:cNvSpPr>
            <a:spLocks noGrp="1"/>
          </p:cNvSpPr>
          <p:nvPr>
            <p:ph type="sldNum" sz="quarter" idx="10"/>
          </p:nvPr>
        </p:nvSpPr>
        <p:spPr/>
        <p:txBody>
          <a:bodyPr/>
          <a:lstStyle/>
          <a:p>
            <a:fld id="{1D7FA4AB-A18D-498C-9D7E-710BDCE2E9A4}" type="slidenum">
              <a:rPr lang="en-US" altLang="en-US" smtClean="0"/>
              <a:pPr/>
              <a:t>13</a:t>
            </a:fld>
            <a:endParaRPr lang="en-US" altLang="en-US"/>
          </a:p>
        </p:txBody>
      </p:sp>
    </p:spTree>
    <p:extLst>
      <p:ext uri="{BB962C8B-B14F-4D97-AF65-F5344CB8AC3E}">
        <p14:creationId xmlns:p14="http://schemas.microsoft.com/office/powerpoint/2010/main" val="41925173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Speaking</a:t>
            </a:r>
            <a:r>
              <a:rPr lang="en-US" baseline="0" dirty="0" smtClean="0"/>
              <a:t> of rice, I would like switch topics for a bit to talk……</a:t>
            </a:r>
          </a:p>
          <a:p>
            <a:r>
              <a:rPr lang="en-US" baseline="0" dirty="0" smtClean="0"/>
              <a:t>Thank </a:t>
            </a:r>
            <a:r>
              <a:rPr lang="en-US" baseline="0" dirty="0" err="1" smtClean="0"/>
              <a:t>Jango</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4D9BF6E5-DD9B-4F5D-ABF7-C8861BE43146}" type="slidenum">
              <a:rPr lang="en-US" smtClean="0"/>
              <a:t>14</a:t>
            </a:fld>
            <a:endParaRPr lang="en-US"/>
          </a:p>
        </p:txBody>
      </p:sp>
    </p:spTree>
    <p:extLst>
      <p:ext uri="{BB962C8B-B14F-4D97-AF65-F5344CB8AC3E}">
        <p14:creationId xmlns:p14="http://schemas.microsoft.com/office/powerpoint/2010/main" val="4748281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week before</a:t>
            </a:r>
            <a:r>
              <a:rPr lang="en-US" baseline="0" dirty="0" smtClean="0"/>
              <a:t> and after flowering should be flooded, to reduce spikelet sterility </a:t>
            </a:r>
            <a:endParaRPr lang="en-US" dirty="0"/>
          </a:p>
        </p:txBody>
      </p:sp>
      <p:sp>
        <p:nvSpPr>
          <p:cNvPr id="4" name="Slide Number Placeholder 3"/>
          <p:cNvSpPr>
            <a:spLocks noGrp="1"/>
          </p:cNvSpPr>
          <p:nvPr>
            <p:ph type="sldNum" sz="quarter" idx="10"/>
          </p:nvPr>
        </p:nvSpPr>
        <p:spPr/>
        <p:txBody>
          <a:bodyPr/>
          <a:lstStyle/>
          <a:p>
            <a:fld id="{4D9BF6E5-DD9B-4F5D-ABF7-C8861BE43146}" type="slidenum">
              <a:rPr lang="en-US" smtClean="0"/>
              <a:t>17</a:t>
            </a:fld>
            <a:endParaRPr lang="en-US"/>
          </a:p>
        </p:txBody>
      </p:sp>
    </p:spTree>
    <p:extLst>
      <p:ext uri="{BB962C8B-B14F-4D97-AF65-F5344CB8AC3E}">
        <p14:creationId xmlns:p14="http://schemas.microsoft.com/office/powerpoint/2010/main" val="9546907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Introduce yourself. Thank people for coming.</a:t>
            </a:r>
            <a:r>
              <a:rPr lang="en-US" baseline="0" smtClean="0"/>
              <a:t> Go over main topics. </a:t>
            </a:r>
            <a:endParaRPr lang="en-US" dirty="0"/>
          </a:p>
        </p:txBody>
      </p:sp>
      <p:sp>
        <p:nvSpPr>
          <p:cNvPr id="4" name="Slide Number Placeholder 3"/>
          <p:cNvSpPr>
            <a:spLocks noGrp="1"/>
          </p:cNvSpPr>
          <p:nvPr>
            <p:ph type="sldNum" sz="quarter" idx="10"/>
          </p:nvPr>
        </p:nvSpPr>
        <p:spPr/>
        <p:txBody>
          <a:bodyPr/>
          <a:lstStyle/>
          <a:p>
            <a:pPr defTabSz="931774"/>
            <a:fld id="{CE5EE0F4-3E50-4C73-BEFF-BF4698332393}" type="slidenum">
              <a:rPr lang="en-US">
                <a:solidFill>
                  <a:prstClr val="black"/>
                </a:solidFill>
                <a:latin typeface="Calibri"/>
              </a:rPr>
              <a:pPr defTabSz="931774"/>
              <a:t>21</a:t>
            </a:fld>
            <a:endParaRPr lang="en-US">
              <a:solidFill>
                <a:prstClr val="black"/>
              </a:solidFill>
              <a:latin typeface="Calibri"/>
            </a:endParaRPr>
          </a:p>
        </p:txBody>
      </p:sp>
    </p:spTree>
    <p:extLst>
      <p:ext uri="{BB962C8B-B14F-4D97-AF65-F5344CB8AC3E}">
        <p14:creationId xmlns:p14="http://schemas.microsoft.com/office/powerpoint/2010/main" val="3938244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9BF6E5-DD9B-4F5D-ABF7-C8861BE43146}" type="slidenum">
              <a:rPr lang="en-US" smtClean="0"/>
              <a:t>2</a:t>
            </a:fld>
            <a:endParaRPr lang="en-US"/>
          </a:p>
        </p:txBody>
      </p:sp>
    </p:spTree>
    <p:extLst>
      <p:ext uri="{BB962C8B-B14F-4D97-AF65-F5344CB8AC3E}">
        <p14:creationId xmlns:p14="http://schemas.microsoft.com/office/powerpoint/2010/main" val="2671933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EAA BMP is detention, but with some scope for reduced volume discharge. Higher WTs encourage subsurface percolation and subsurface drainage into canals</a:t>
            </a:r>
            <a:r>
              <a:rPr lang="en-US" altLang="en-US"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ET=</a:t>
            </a:r>
            <a:r>
              <a:rPr lang="en-US" sz="1200" b="0" i="0" kern="1200" baseline="0" dirty="0" smtClean="0">
                <a:solidFill>
                  <a:schemeClr val="tx1"/>
                </a:solidFill>
                <a:effectLst/>
                <a:latin typeface="+mn-lt"/>
                <a:ea typeface="+mn-ea"/>
                <a:cs typeface="+mn-cs"/>
              </a:rPr>
              <a:t> t</a:t>
            </a:r>
            <a:r>
              <a:rPr lang="en-US" sz="1200" b="0" i="0" kern="1200" dirty="0" smtClean="0">
                <a:solidFill>
                  <a:schemeClr val="tx1"/>
                </a:solidFill>
                <a:effectLst/>
                <a:latin typeface="+mn-lt"/>
                <a:ea typeface="+mn-ea"/>
                <a:cs typeface="+mn-cs"/>
              </a:rPr>
              <a:t>he process by which water is transferred from the land to the atmosphere by evaporation from the soil and other surfaces and by transpiration from plants.</a:t>
            </a:r>
            <a:endParaRPr lang="en-US" altLang="en-US" dirty="0" smtClean="0"/>
          </a:p>
          <a:p>
            <a:endParaRPr lang="en-US" dirty="0"/>
          </a:p>
        </p:txBody>
      </p:sp>
      <p:sp>
        <p:nvSpPr>
          <p:cNvPr id="4" name="Slide Number Placeholder 3"/>
          <p:cNvSpPr>
            <a:spLocks noGrp="1"/>
          </p:cNvSpPr>
          <p:nvPr>
            <p:ph type="sldNum" sz="quarter" idx="10"/>
          </p:nvPr>
        </p:nvSpPr>
        <p:spPr/>
        <p:txBody>
          <a:bodyPr/>
          <a:lstStyle/>
          <a:p>
            <a:fld id="{4D9BF6E5-DD9B-4F5D-ABF7-C8861BE43146}" type="slidenum">
              <a:rPr lang="en-US" smtClean="0"/>
              <a:t>3</a:t>
            </a:fld>
            <a:endParaRPr lang="en-US"/>
          </a:p>
        </p:txBody>
      </p:sp>
    </p:spTree>
    <p:extLst>
      <p:ext uri="{BB962C8B-B14F-4D97-AF65-F5344CB8AC3E}">
        <p14:creationId xmlns:p14="http://schemas.microsoft.com/office/powerpoint/2010/main" val="4109029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smtClean="0"/>
              <a:t>Water management practices are powerful tools that can lower farm P loads by reducing the volume of water actively pumped off the farm.</a:t>
            </a:r>
          </a:p>
          <a:p>
            <a:pPr eaLnBrk="1" hangingPunct="1"/>
            <a:r>
              <a:rPr lang="en-US" altLang="en-US" dirty="0" smtClean="0"/>
              <a:t>WT too high or too long or at the wrong time will reduce yields</a:t>
            </a:r>
          </a:p>
          <a:p>
            <a:pPr eaLnBrk="1" hangingPunct="1"/>
            <a:r>
              <a:rPr lang="en-US" altLang="en-US" dirty="0" smtClean="0"/>
              <a:t>How when and where they are practiced is highly farm-specific, since water management is farm-specific.</a:t>
            </a:r>
          </a:p>
          <a:p>
            <a:pPr eaLnBrk="1" hangingPunct="1"/>
            <a:r>
              <a:rPr lang="en-US" altLang="en-US" dirty="0" smtClean="0"/>
              <a:t>What works or does not work for one farm may or may not work for another.</a:t>
            </a:r>
          </a:p>
          <a:p>
            <a:r>
              <a:rPr lang="en-US" dirty="0" smtClean="0"/>
              <a:t>Unknown:</a:t>
            </a:r>
            <a:r>
              <a:rPr lang="en-US" baseline="0" dirty="0" smtClean="0"/>
              <a:t> </a:t>
            </a:r>
            <a:r>
              <a:rPr lang="en-US" baseline="0" dirty="0" err="1" smtClean="0"/>
              <a:t>Whats</a:t>
            </a:r>
            <a:r>
              <a:rPr lang="en-US" baseline="0" dirty="0" smtClean="0"/>
              <a:t> below, where water travels to neighboring areas, may move down and across </a:t>
            </a:r>
            <a:endParaRPr lang="en-US" dirty="0"/>
          </a:p>
        </p:txBody>
      </p:sp>
      <p:sp>
        <p:nvSpPr>
          <p:cNvPr id="4" name="Slide Number Placeholder 3"/>
          <p:cNvSpPr>
            <a:spLocks noGrp="1"/>
          </p:cNvSpPr>
          <p:nvPr>
            <p:ph type="sldNum" sz="quarter" idx="10"/>
          </p:nvPr>
        </p:nvSpPr>
        <p:spPr/>
        <p:txBody>
          <a:bodyPr/>
          <a:lstStyle/>
          <a:p>
            <a:fld id="{4D9BF6E5-DD9B-4F5D-ABF7-C8861BE43146}" type="slidenum">
              <a:rPr lang="en-US" smtClean="0"/>
              <a:t>4</a:t>
            </a:fld>
            <a:endParaRPr lang="en-US"/>
          </a:p>
        </p:txBody>
      </p:sp>
    </p:spTree>
    <p:extLst>
      <p:ext uri="{BB962C8B-B14F-4D97-AF65-F5344CB8AC3E}">
        <p14:creationId xmlns:p14="http://schemas.microsoft.com/office/powerpoint/2010/main" val="2315893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u="sng" dirty="0" smtClean="0"/>
              <a:t>Rainfall</a:t>
            </a:r>
            <a:r>
              <a:rPr lang="en-US" altLang="en-US" dirty="0" smtClean="0"/>
              <a:t> distribution: if you have proportionately spaced 50” rain throughout the year you would never have to pump. Often the yearly rain total may be below average, but 80% rain is received in over a two month period.</a:t>
            </a:r>
          </a:p>
          <a:p>
            <a:pPr eaLnBrk="1" hangingPunct="1"/>
            <a:r>
              <a:rPr lang="en-US" altLang="en-US" u="sng" dirty="0" smtClean="0"/>
              <a:t>Drainage</a:t>
            </a:r>
            <a:r>
              <a:rPr lang="en-US" altLang="en-US" dirty="0" smtClean="0"/>
              <a:t> needs of vegetables and sod are much greater that sugarcane. More drainage  pumping will be required.</a:t>
            </a:r>
          </a:p>
          <a:p>
            <a:pPr eaLnBrk="1" hangingPunct="1"/>
            <a:r>
              <a:rPr lang="en-US" altLang="en-US" u="sng" dirty="0" smtClean="0"/>
              <a:t>Irrigation</a:t>
            </a:r>
            <a:r>
              <a:rPr lang="en-US" altLang="en-US" dirty="0" smtClean="0"/>
              <a:t> amounts may affect drainage amounts especially when irrigating during the wet season.</a:t>
            </a:r>
          </a:p>
          <a:p>
            <a:pPr eaLnBrk="1" hangingPunct="1"/>
            <a:r>
              <a:rPr lang="en-US" altLang="en-US" u="sng" dirty="0" smtClean="0"/>
              <a:t>Seepage</a:t>
            </a:r>
            <a:r>
              <a:rPr lang="en-US" altLang="en-US" dirty="0" smtClean="0"/>
              <a:t> is the great unknown in the farm water management. If fields are wet and no rainfall has occurred then seepage is be suspected and pumps can be used to drain fields.. But remember to documents on pump logs.</a:t>
            </a:r>
          </a:p>
          <a:p>
            <a:endParaRPr lang="en-US" dirty="0"/>
          </a:p>
        </p:txBody>
      </p:sp>
      <p:sp>
        <p:nvSpPr>
          <p:cNvPr id="4" name="Slide Number Placeholder 3"/>
          <p:cNvSpPr>
            <a:spLocks noGrp="1"/>
          </p:cNvSpPr>
          <p:nvPr>
            <p:ph type="sldNum" sz="quarter" idx="10"/>
          </p:nvPr>
        </p:nvSpPr>
        <p:spPr/>
        <p:txBody>
          <a:bodyPr/>
          <a:lstStyle/>
          <a:p>
            <a:fld id="{4D9BF6E5-DD9B-4F5D-ABF7-C8861BE43146}" type="slidenum">
              <a:rPr lang="en-US" smtClean="0"/>
              <a:t>5</a:t>
            </a:fld>
            <a:endParaRPr lang="en-US"/>
          </a:p>
        </p:txBody>
      </p:sp>
    </p:spTree>
    <p:extLst>
      <p:ext uri="{BB962C8B-B14F-4D97-AF65-F5344CB8AC3E}">
        <p14:creationId xmlns:p14="http://schemas.microsoft.com/office/powerpoint/2010/main" val="39188323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9BF6E5-DD9B-4F5D-ABF7-C8861BE43146}" type="slidenum">
              <a:rPr lang="en-US" smtClean="0"/>
              <a:t>6</a:t>
            </a:fld>
            <a:endParaRPr lang="en-US"/>
          </a:p>
        </p:txBody>
      </p:sp>
    </p:spTree>
    <p:extLst>
      <p:ext uri="{BB962C8B-B14F-4D97-AF65-F5344CB8AC3E}">
        <p14:creationId xmlns:p14="http://schemas.microsoft.com/office/powerpoint/2010/main" val="3941563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US" altLang="en-US" smtClean="0"/>
          </a:p>
        </p:txBody>
      </p:sp>
      <p:sp>
        <p:nvSpPr>
          <p:cNvPr id="3994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31863">
              <a:defRPr kumimoji="1" sz="2000">
                <a:solidFill>
                  <a:srgbClr val="FFFFFF"/>
                </a:solidFill>
                <a:latin typeface="Arial" panose="020B0604020202020204" pitchFamily="34" charset="0"/>
              </a:defRPr>
            </a:lvl1pPr>
            <a:lvl2pPr marL="742950" indent="-285750" defTabSz="931863">
              <a:defRPr kumimoji="1" sz="2000">
                <a:solidFill>
                  <a:srgbClr val="FFFFFF"/>
                </a:solidFill>
                <a:latin typeface="Arial" panose="020B0604020202020204" pitchFamily="34" charset="0"/>
              </a:defRPr>
            </a:lvl2pPr>
            <a:lvl3pPr marL="1143000" indent="-228600" defTabSz="931863">
              <a:defRPr kumimoji="1" sz="2000">
                <a:solidFill>
                  <a:srgbClr val="FFFFFF"/>
                </a:solidFill>
                <a:latin typeface="Arial" panose="020B0604020202020204" pitchFamily="34" charset="0"/>
              </a:defRPr>
            </a:lvl3pPr>
            <a:lvl4pPr marL="1600200" indent="-228600" defTabSz="931863">
              <a:defRPr kumimoji="1" sz="2000">
                <a:solidFill>
                  <a:srgbClr val="FFFFFF"/>
                </a:solidFill>
                <a:latin typeface="Arial" panose="020B0604020202020204" pitchFamily="34" charset="0"/>
              </a:defRPr>
            </a:lvl4pPr>
            <a:lvl5pPr marL="2057400" indent="-228600" defTabSz="931863">
              <a:defRPr kumimoji="1" sz="2000">
                <a:solidFill>
                  <a:srgbClr val="FFFFFF"/>
                </a:solidFill>
                <a:latin typeface="Arial" panose="020B0604020202020204" pitchFamily="34" charset="0"/>
              </a:defRPr>
            </a:lvl5pPr>
            <a:lvl6pPr marL="2514600" indent="-228600" defTabSz="931863"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6pPr>
            <a:lvl7pPr marL="2971800" indent="-228600" defTabSz="931863"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7pPr>
            <a:lvl8pPr marL="3429000" indent="-228600" defTabSz="931863"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8pPr>
            <a:lvl9pPr marL="3886200" indent="-228600" defTabSz="931863"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9pPr>
          </a:lstStyle>
          <a:p>
            <a:fld id="{9B8065AE-74ED-4AA5-AABB-A3AAD357F652}" type="slidenum">
              <a:rPr kumimoji="0" lang="en-US" altLang="en-US" sz="1200">
                <a:solidFill>
                  <a:schemeClr val="tx1"/>
                </a:solidFill>
                <a:latin typeface="Times New Roman" panose="02020603050405020304" pitchFamily="18" charset="0"/>
              </a:rPr>
              <a:pPr/>
              <a:t>7</a:t>
            </a:fld>
            <a:endParaRPr kumimoji="0" lang="en-US" altLang="en-US" sz="120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108381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7FA4AB-A18D-498C-9D7E-710BDCE2E9A4}" type="slidenum">
              <a:rPr lang="en-US" altLang="en-US" smtClean="0"/>
              <a:pPr/>
              <a:t>8</a:t>
            </a:fld>
            <a:endParaRPr lang="en-US" altLang="en-US"/>
          </a:p>
        </p:txBody>
      </p:sp>
    </p:spTree>
    <p:extLst>
      <p:ext uri="{BB962C8B-B14F-4D97-AF65-F5344CB8AC3E}">
        <p14:creationId xmlns:p14="http://schemas.microsoft.com/office/powerpoint/2010/main" val="8839192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7FA4AB-A18D-498C-9D7E-710BDCE2E9A4}" type="slidenum">
              <a:rPr lang="en-US" altLang="en-US" smtClean="0"/>
              <a:pPr/>
              <a:t>9</a:t>
            </a:fld>
            <a:endParaRPr lang="en-US" altLang="en-US"/>
          </a:p>
        </p:txBody>
      </p:sp>
    </p:spTree>
    <p:extLst>
      <p:ext uri="{BB962C8B-B14F-4D97-AF65-F5344CB8AC3E}">
        <p14:creationId xmlns:p14="http://schemas.microsoft.com/office/powerpoint/2010/main" val="868828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5" y="381000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eorgia"/>
              <a:ea typeface="+mn-ea"/>
              <a:cs typeface="+mn-cs"/>
            </a:endParaRPr>
          </a:p>
        </p:txBody>
      </p:sp>
      <p:sp>
        <p:nvSpPr>
          <p:cNvPr id="24" name="Rectangle 23"/>
          <p:cNvSpPr/>
          <p:nvPr/>
        </p:nvSpPr>
        <p:spPr>
          <a:xfrm flipV="1">
            <a:off x="5410203"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eorgia"/>
              <a:ea typeface="+mn-ea"/>
              <a:cs typeface="+mn-cs"/>
            </a:endParaRPr>
          </a:p>
        </p:txBody>
      </p:sp>
      <p:sp>
        <p:nvSpPr>
          <p:cNvPr id="25" name="Rectangle 24"/>
          <p:cNvSpPr/>
          <p:nvPr/>
        </p:nvSpPr>
        <p:spPr>
          <a:xfrm flipV="1">
            <a:off x="5410203"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eorgia"/>
              <a:ea typeface="+mn-ea"/>
              <a:cs typeface="+mn-cs"/>
            </a:endParaRPr>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eorgia"/>
              <a:ea typeface="+mn-ea"/>
              <a:cs typeface="+mn-cs"/>
            </a:endParaRPr>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eorgia"/>
              <a:ea typeface="+mn-ea"/>
              <a:cs typeface="+mn-cs"/>
            </a:endParaRPr>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eorgia"/>
              <a:ea typeface="+mn-ea"/>
              <a:cs typeface="+mn-cs"/>
            </a:endParaRPr>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eorgia"/>
              <a:ea typeface="+mn-ea"/>
              <a:cs typeface="+mn-cs"/>
            </a:endParaRPr>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eorgia"/>
              <a:ea typeface="+mn-ea"/>
              <a:cs typeface="+mn-cs"/>
            </a:endParaRPr>
          </a:p>
        </p:txBody>
      </p:sp>
      <p:sp>
        <p:nvSpPr>
          <p:cNvPr id="10" name="Rectangle 9"/>
          <p:cNvSpPr/>
          <p:nvPr/>
        </p:nvSpPr>
        <p:spPr>
          <a:xfrm>
            <a:off x="3" y="3675533"/>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eorgia"/>
              <a:ea typeface="+mn-ea"/>
              <a:cs typeface="+mn-cs"/>
            </a:endParaRPr>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eorgia"/>
              <a:ea typeface="+mn-ea"/>
              <a:cs typeface="+mn-cs"/>
            </a:endParaRPr>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eorgia"/>
              <a:ea typeface="+mn-ea"/>
              <a:cs typeface="+mn-cs"/>
            </a:endParaRPr>
          </a:p>
        </p:txBody>
      </p:sp>
      <p:sp>
        <p:nvSpPr>
          <p:cNvPr id="8" name="Title 7"/>
          <p:cNvSpPr>
            <a:spLocks noGrp="1"/>
          </p:cNvSpPr>
          <p:nvPr>
            <p:ph type="ctrTitle"/>
          </p:nvPr>
        </p:nvSpPr>
        <p:spPr>
          <a:xfrm>
            <a:off x="457200" y="2401893"/>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6" indent="0" algn="l">
              <a:buNone/>
              <a:defRPr sz="2400">
                <a:solidFill>
                  <a:schemeClr val="tx2"/>
                </a:solidFill>
              </a:defRPr>
            </a:lvl1pPr>
            <a:lvl2pPr marL="457189" indent="0" algn="ctr">
              <a:buNone/>
            </a:lvl2pPr>
            <a:lvl3pPr marL="914377" indent="0" algn="ctr">
              <a:buNone/>
            </a:lvl3pPr>
            <a:lvl4pPr marL="1371566" indent="0" algn="ctr">
              <a:buNone/>
            </a:lvl4pPr>
            <a:lvl5pPr marL="1828754" indent="0" algn="ctr">
              <a:buNone/>
            </a:lvl5pPr>
            <a:lvl6pPr marL="2285943" indent="0" algn="ctr">
              <a:buNone/>
            </a:lvl6pPr>
            <a:lvl7pPr marL="2743131" indent="0" algn="ctr">
              <a:buNone/>
            </a:lvl7pPr>
            <a:lvl8pPr marL="3200320" indent="0" algn="ctr">
              <a:buNone/>
            </a:lvl8pPr>
            <a:lvl9pPr marL="3657509"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5DDA53E9-9EB7-48CA-BF15-9C65394563DC}" type="datetimeFigureOut">
              <a:rPr lang="en-US" smtClean="0">
                <a:solidFill>
                  <a:srgbClr val="F5800B"/>
                </a:solidFill>
              </a:rPr>
              <a:pPr/>
              <a:t>9/27/2017</a:t>
            </a:fld>
            <a:endParaRPr lang="en-US" dirty="0">
              <a:solidFill>
                <a:srgbClr val="F5800B"/>
              </a:solidFill>
            </a:endParaRPr>
          </a:p>
        </p:txBody>
      </p:sp>
      <p:sp>
        <p:nvSpPr>
          <p:cNvPr id="17" name="Footer Placeholder 16"/>
          <p:cNvSpPr>
            <a:spLocks noGrp="1"/>
          </p:cNvSpPr>
          <p:nvPr>
            <p:ph type="ftr" sz="quarter" idx="11"/>
          </p:nvPr>
        </p:nvSpPr>
        <p:spPr>
          <a:xfrm>
            <a:off x="5410200" y="4205288"/>
            <a:ext cx="1295400" cy="457200"/>
          </a:xfrm>
        </p:spPr>
        <p:txBody>
          <a:bodyPr/>
          <a:lstStyle/>
          <a:p>
            <a:endParaRPr lang="en-US" dirty="0">
              <a:solidFill>
                <a:srgbClr val="F5800B"/>
              </a:solidFill>
            </a:endParaRPr>
          </a:p>
        </p:txBody>
      </p:sp>
      <p:sp>
        <p:nvSpPr>
          <p:cNvPr id="29" name="Slide Number Placeholder 28"/>
          <p:cNvSpPr>
            <a:spLocks noGrp="1"/>
          </p:cNvSpPr>
          <p:nvPr>
            <p:ph type="sldNum" sz="quarter" idx="12"/>
          </p:nvPr>
        </p:nvSpPr>
        <p:spPr>
          <a:xfrm>
            <a:off x="8320089" y="1136"/>
            <a:ext cx="747712" cy="365760"/>
          </a:xfrm>
        </p:spPr>
        <p:txBody>
          <a:bodyPr/>
          <a:lstStyle>
            <a:lvl1pPr algn="r">
              <a:defRPr sz="1800">
                <a:solidFill>
                  <a:schemeClr val="bg1"/>
                </a:solidFill>
              </a:defRPr>
            </a:lvl1pPr>
          </a:lstStyle>
          <a:p>
            <a:fld id="{932F45C7-AAE9-4848-885E-ADB0C0C3A84F}"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7756537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DA53E9-9EB7-48CA-BF15-9C65394563DC}" type="datetimeFigureOut">
              <a:rPr lang="en-US" smtClean="0">
                <a:solidFill>
                  <a:srgbClr val="F5800B"/>
                </a:solidFill>
              </a:rPr>
              <a:pPr/>
              <a:t>9/27/2017</a:t>
            </a:fld>
            <a:endParaRPr lang="en-US" dirty="0">
              <a:solidFill>
                <a:srgbClr val="F5800B"/>
              </a:solidFill>
            </a:endParaRPr>
          </a:p>
        </p:txBody>
      </p:sp>
      <p:sp>
        <p:nvSpPr>
          <p:cNvPr id="5" name="Footer Placeholder 4"/>
          <p:cNvSpPr>
            <a:spLocks noGrp="1"/>
          </p:cNvSpPr>
          <p:nvPr>
            <p:ph type="ftr" sz="quarter" idx="11"/>
          </p:nvPr>
        </p:nvSpPr>
        <p:spPr/>
        <p:txBody>
          <a:bodyPr/>
          <a:lstStyle/>
          <a:p>
            <a:endParaRPr lang="en-US" dirty="0">
              <a:solidFill>
                <a:srgbClr val="F5800B"/>
              </a:solidFill>
            </a:endParaRPr>
          </a:p>
        </p:txBody>
      </p:sp>
      <p:sp>
        <p:nvSpPr>
          <p:cNvPr id="6" name="Slide Number Placeholder 5"/>
          <p:cNvSpPr>
            <a:spLocks noGrp="1"/>
          </p:cNvSpPr>
          <p:nvPr>
            <p:ph type="sldNum" sz="quarter" idx="12"/>
          </p:nvPr>
        </p:nvSpPr>
        <p:spPr/>
        <p:txBody>
          <a:bodyPr/>
          <a:lstStyle/>
          <a:p>
            <a:fld id="{932F45C7-AAE9-4848-885E-ADB0C0C3A84F}" type="slidenum">
              <a:rPr lang="en-US" smtClean="0"/>
              <a:pPr/>
              <a:t>‹#›</a:t>
            </a:fld>
            <a:endParaRPr lang="en-US" dirty="0"/>
          </a:p>
        </p:txBody>
      </p:sp>
    </p:spTree>
    <p:extLst>
      <p:ext uri="{BB962C8B-B14F-4D97-AF65-F5344CB8AC3E}">
        <p14:creationId xmlns:p14="http://schemas.microsoft.com/office/powerpoint/2010/main" val="27204633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DA53E9-9EB7-48CA-BF15-9C65394563DC}" type="datetimeFigureOut">
              <a:rPr lang="en-US" smtClean="0">
                <a:solidFill>
                  <a:srgbClr val="F5800B"/>
                </a:solidFill>
              </a:rPr>
              <a:pPr/>
              <a:t>9/27/2017</a:t>
            </a:fld>
            <a:endParaRPr lang="en-US" dirty="0">
              <a:solidFill>
                <a:srgbClr val="F5800B"/>
              </a:solidFill>
            </a:endParaRPr>
          </a:p>
        </p:txBody>
      </p:sp>
      <p:sp>
        <p:nvSpPr>
          <p:cNvPr id="5" name="Footer Placeholder 4"/>
          <p:cNvSpPr>
            <a:spLocks noGrp="1"/>
          </p:cNvSpPr>
          <p:nvPr>
            <p:ph type="ftr" sz="quarter" idx="11"/>
          </p:nvPr>
        </p:nvSpPr>
        <p:spPr/>
        <p:txBody>
          <a:bodyPr/>
          <a:lstStyle/>
          <a:p>
            <a:endParaRPr lang="en-US" dirty="0">
              <a:solidFill>
                <a:srgbClr val="F5800B"/>
              </a:solidFill>
            </a:endParaRPr>
          </a:p>
        </p:txBody>
      </p:sp>
      <p:sp>
        <p:nvSpPr>
          <p:cNvPr id="6" name="Slide Number Placeholder 5"/>
          <p:cNvSpPr>
            <a:spLocks noGrp="1"/>
          </p:cNvSpPr>
          <p:nvPr>
            <p:ph type="sldNum" sz="quarter" idx="12"/>
          </p:nvPr>
        </p:nvSpPr>
        <p:spPr/>
        <p:txBody>
          <a:bodyPr/>
          <a:lstStyle/>
          <a:p>
            <a:fld id="{932F45C7-AAE9-4848-885E-ADB0C0C3A84F}" type="slidenum">
              <a:rPr lang="en-US" smtClean="0"/>
              <a:pPr/>
              <a:t>‹#›</a:t>
            </a:fld>
            <a:endParaRPr lang="en-US" dirty="0"/>
          </a:p>
        </p:txBody>
      </p:sp>
    </p:spTree>
    <p:extLst>
      <p:ext uri="{BB962C8B-B14F-4D97-AF65-F5344CB8AC3E}">
        <p14:creationId xmlns:p14="http://schemas.microsoft.com/office/powerpoint/2010/main" val="26595309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DA53E9-9EB7-48CA-BF15-9C65394563DC}" type="datetimeFigureOut">
              <a:rPr lang="en-US" smtClean="0">
                <a:solidFill>
                  <a:srgbClr val="F5800B"/>
                </a:solidFill>
              </a:rPr>
              <a:pPr/>
              <a:t>9/27/2017</a:t>
            </a:fld>
            <a:endParaRPr lang="en-US" dirty="0">
              <a:solidFill>
                <a:srgbClr val="F5800B"/>
              </a:solidFill>
            </a:endParaRPr>
          </a:p>
        </p:txBody>
      </p:sp>
      <p:sp>
        <p:nvSpPr>
          <p:cNvPr id="5" name="Footer Placeholder 4"/>
          <p:cNvSpPr>
            <a:spLocks noGrp="1"/>
          </p:cNvSpPr>
          <p:nvPr>
            <p:ph type="ftr" sz="quarter" idx="11"/>
          </p:nvPr>
        </p:nvSpPr>
        <p:spPr/>
        <p:txBody>
          <a:bodyPr/>
          <a:lstStyle/>
          <a:p>
            <a:endParaRPr lang="en-US" dirty="0">
              <a:solidFill>
                <a:srgbClr val="F5800B"/>
              </a:solidFill>
            </a:endParaRPr>
          </a:p>
        </p:txBody>
      </p:sp>
      <p:sp>
        <p:nvSpPr>
          <p:cNvPr id="6" name="Slide Number Placeholder 5"/>
          <p:cNvSpPr>
            <a:spLocks noGrp="1"/>
          </p:cNvSpPr>
          <p:nvPr>
            <p:ph type="sldNum" sz="quarter" idx="12"/>
          </p:nvPr>
        </p:nvSpPr>
        <p:spPr/>
        <p:txBody>
          <a:bodyPr/>
          <a:lstStyle/>
          <a:p>
            <a:fld id="{932F45C7-AAE9-4848-885E-ADB0C0C3A84F}" type="slidenum">
              <a:rPr lang="en-US" smtClean="0"/>
              <a:pPr/>
              <a:t>‹#›</a:t>
            </a:fld>
            <a:endParaRPr lang="en-US" dirty="0"/>
          </a:p>
        </p:txBody>
      </p:sp>
    </p:spTree>
    <p:extLst>
      <p:ext uri="{BB962C8B-B14F-4D97-AF65-F5344CB8AC3E}">
        <p14:creationId xmlns:p14="http://schemas.microsoft.com/office/powerpoint/2010/main" val="29224938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DA53E9-9EB7-48CA-BF15-9C65394563DC}" type="datetimeFigureOut">
              <a:rPr lang="en-US" smtClean="0">
                <a:solidFill>
                  <a:srgbClr val="F5800B"/>
                </a:solidFill>
              </a:rPr>
              <a:pPr/>
              <a:t>9/27/2017</a:t>
            </a:fld>
            <a:endParaRPr lang="en-US" dirty="0">
              <a:solidFill>
                <a:srgbClr val="F5800B"/>
              </a:solidFill>
            </a:endParaRPr>
          </a:p>
        </p:txBody>
      </p:sp>
      <p:sp>
        <p:nvSpPr>
          <p:cNvPr id="5" name="Footer Placeholder 4"/>
          <p:cNvSpPr>
            <a:spLocks noGrp="1"/>
          </p:cNvSpPr>
          <p:nvPr>
            <p:ph type="ftr" sz="quarter" idx="11"/>
          </p:nvPr>
        </p:nvSpPr>
        <p:spPr/>
        <p:txBody>
          <a:bodyPr/>
          <a:lstStyle/>
          <a:p>
            <a:endParaRPr lang="en-US" dirty="0">
              <a:solidFill>
                <a:srgbClr val="F5800B"/>
              </a:solidFill>
            </a:endParaRPr>
          </a:p>
        </p:txBody>
      </p:sp>
      <p:sp>
        <p:nvSpPr>
          <p:cNvPr id="6" name="Slide Number Placeholder 5"/>
          <p:cNvSpPr>
            <a:spLocks noGrp="1"/>
          </p:cNvSpPr>
          <p:nvPr>
            <p:ph type="sldNum" sz="quarter" idx="12"/>
          </p:nvPr>
        </p:nvSpPr>
        <p:spPr/>
        <p:txBody>
          <a:bodyPr/>
          <a:lstStyle/>
          <a:p>
            <a:fld id="{932F45C7-AAE9-4848-885E-ADB0C0C3A84F}" type="slidenum">
              <a:rPr lang="en-US" smtClean="0"/>
              <a:pPr/>
              <a:t>‹#›</a:t>
            </a:fld>
            <a:endParaRPr lang="en-US" dirty="0"/>
          </a:p>
        </p:txBody>
      </p:sp>
    </p:spTree>
    <p:extLst>
      <p:ext uri="{BB962C8B-B14F-4D97-AF65-F5344CB8AC3E}">
        <p14:creationId xmlns:p14="http://schemas.microsoft.com/office/powerpoint/2010/main" val="1955950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6"/>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19"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DDA53E9-9EB7-48CA-BF15-9C65394563DC}" type="datetimeFigureOut">
              <a:rPr lang="en-US" smtClean="0">
                <a:solidFill>
                  <a:srgbClr val="F5800B"/>
                </a:solidFill>
              </a:rPr>
              <a:pPr/>
              <a:t>9/27/2017</a:t>
            </a:fld>
            <a:endParaRPr lang="en-US" dirty="0">
              <a:solidFill>
                <a:srgbClr val="F5800B"/>
              </a:solidFill>
            </a:endParaRPr>
          </a:p>
        </p:txBody>
      </p:sp>
      <p:sp>
        <p:nvSpPr>
          <p:cNvPr id="5" name="Footer Placeholder 4"/>
          <p:cNvSpPr>
            <a:spLocks noGrp="1"/>
          </p:cNvSpPr>
          <p:nvPr>
            <p:ph type="ftr" sz="quarter" idx="11"/>
          </p:nvPr>
        </p:nvSpPr>
        <p:spPr/>
        <p:txBody>
          <a:bodyPr/>
          <a:lstStyle/>
          <a:p>
            <a:endParaRPr lang="en-US" dirty="0">
              <a:solidFill>
                <a:srgbClr val="F5800B"/>
              </a:solidFill>
            </a:endParaRPr>
          </a:p>
        </p:txBody>
      </p:sp>
      <p:sp>
        <p:nvSpPr>
          <p:cNvPr id="6" name="Slide Number Placeholder 5"/>
          <p:cNvSpPr>
            <a:spLocks noGrp="1"/>
          </p:cNvSpPr>
          <p:nvPr>
            <p:ph type="sldNum" sz="quarter" idx="12"/>
          </p:nvPr>
        </p:nvSpPr>
        <p:spPr/>
        <p:txBody>
          <a:bodyPr/>
          <a:lstStyle/>
          <a:p>
            <a:fld id="{932F45C7-AAE9-4848-885E-ADB0C0C3A84F}" type="slidenum">
              <a:rPr lang="en-US" smtClean="0"/>
              <a:pPr/>
              <a:t>‹#›</a:t>
            </a:fld>
            <a:endParaRPr lang="en-US" dirty="0"/>
          </a:p>
        </p:txBody>
      </p:sp>
    </p:spTree>
    <p:extLst>
      <p:ext uri="{BB962C8B-B14F-4D97-AF65-F5344CB8AC3E}">
        <p14:creationId xmlns:p14="http://schemas.microsoft.com/office/powerpoint/2010/main" val="29180802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30"/>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30"/>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DDA53E9-9EB7-48CA-BF15-9C65394563DC}" type="datetimeFigureOut">
              <a:rPr lang="en-US" smtClean="0">
                <a:solidFill>
                  <a:srgbClr val="F5800B"/>
                </a:solidFill>
              </a:rPr>
              <a:pPr/>
              <a:t>9/27/2017</a:t>
            </a:fld>
            <a:endParaRPr lang="en-US" dirty="0">
              <a:solidFill>
                <a:srgbClr val="F5800B"/>
              </a:solidFill>
            </a:endParaRPr>
          </a:p>
        </p:txBody>
      </p:sp>
      <p:sp>
        <p:nvSpPr>
          <p:cNvPr id="6" name="Footer Placeholder 5"/>
          <p:cNvSpPr>
            <a:spLocks noGrp="1"/>
          </p:cNvSpPr>
          <p:nvPr>
            <p:ph type="ftr" sz="quarter" idx="11"/>
          </p:nvPr>
        </p:nvSpPr>
        <p:spPr/>
        <p:txBody>
          <a:bodyPr/>
          <a:lstStyle/>
          <a:p>
            <a:endParaRPr lang="en-US" dirty="0">
              <a:solidFill>
                <a:srgbClr val="F5800B"/>
              </a:solidFill>
            </a:endParaRPr>
          </a:p>
        </p:txBody>
      </p:sp>
      <p:sp>
        <p:nvSpPr>
          <p:cNvPr id="7" name="Slide Number Placeholder 6"/>
          <p:cNvSpPr>
            <a:spLocks noGrp="1"/>
          </p:cNvSpPr>
          <p:nvPr>
            <p:ph type="sldNum" sz="quarter" idx="12"/>
          </p:nvPr>
        </p:nvSpPr>
        <p:spPr/>
        <p:txBody>
          <a:bodyPr/>
          <a:lstStyle/>
          <a:p>
            <a:fld id="{932F45C7-AAE9-4848-885E-ADB0C0C3A84F}" type="slidenum">
              <a:rPr lang="en-US" smtClean="0"/>
              <a:pPr/>
              <a:t>‹#›</a:t>
            </a:fld>
            <a:endParaRPr lang="en-US" dirty="0"/>
          </a:p>
        </p:txBody>
      </p:sp>
    </p:spTree>
    <p:extLst>
      <p:ext uri="{BB962C8B-B14F-4D97-AF65-F5344CB8AC3E}">
        <p14:creationId xmlns:p14="http://schemas.microsoft.com/office/powerpoint/2010/main" val="24708235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19"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8" y="2244970"/>
            <a:ext cx="4041775" cy="457200"/>
          </a:xfrm>
          <a:solidFill>
            <a:schemeClr val="accent2">
              <a:satMod val="150000"/>
              <a:alpha val="25000"/>
            </a:schemeClr>
          </a:solidFill>
          <a:ln w="12700">
            <a:solidFill>
              <a:schemeClr val="accent2"/>
            </a:solidFill>
          </a:ln>
        </p:spPr>
        <p:txBody>
          <a:bodyPr anchor="ctr">
            <a:noAutofit/>
          </a:bodyPr>
          <a:lstStyle>
            <a:lvl1pPr marL="45719"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7"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5DDA53E9-9EB7-48CA-BF15-9C65394563DC}" type="datetimeFigureOut">
              <a:rPr lang="en-US" smtClean="0">
                <a:solidFill>
                  <a:srgbClr val="F5800B"/>
                </a:solidFill>
              </a:rPr>
              <a:pPr/>
              <a:t>9/27/2017</a:t>
            </a:fld>
            <a:endParaRPr lang="en-US" dirty="0">
              <a:solidFill>
                <a:srgbClr val="F5800B"/>
              </a:solidFill>
            </a:endParaRPr>
          </a:p>
        </p:txBody>
      </p:sp>
      <p:sp>
        <p:nvSpPr>
          <p:cNvPr id="27" name="Slide Number Placeholder 26"/>
          <p:cNvSpPr>
            <a:spLocks noGrp="1"/>
          </p:cNvSpPr>
          <p:nvPr>
            <p:ph type="sldNum" sz="quarter" idx="11"/>
          </p:nvPr>
        </p:nvSpPr>
        <p:spPr/>
        <p:txBody>
          <a:bodyPr rtlCol="0"/>
          <a:lstStyle/>
          <a:p>
            <a:fld id="{932F45C7-AAE9-4848-885E-ADB0C0C3A84F}"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solidFill>
                <a:srgbClr val="F5800B"/>
              </a:solidFill>
            </a:endParaRPr>
          </a:p>
        </p:txBody>
      </p:sp>
    </p:spTree>
    <p:extLst>
      <p:ext uri="{BB962C8B-B14F-4D97-AF65-F5344CB8AC3E}">
        <p14:creationId xmlns:p14="http://schemas.microsoft.com/office/powerpoint/2010/main" val="32223525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5DDA53E9-9EB7-48CA-BF15-9C65394563DC}" type="datetimeFigureOut">
              <a:rPr lang="en-US" smtClean="0">
                <a:solidFill>
                  <a:srgbClr val="F5800B"/>
                </a:solidFill>
              </a:rPr>
              <a:pPr/>
              <a:t>9/27/2017</a:t>
            </a:fld>
            <a:endParaRPr lang="en-US" dirty="0">
              <a:solidFill>
                <a:srgbClr val="F5800B"/>
              </a:solidFill>
            </a:endParaRPr>
          </a:p>
        </p:txBody>
      </p:sp>
      <p:sp>
        <p:nvSpPr>
          <p:cNvPr id="4" name="Footer Placeholder 3"/>
          <p:cNvSpPr>
            <a:spLocks noGrp="1"/>
          </p:cNvSpPr>
          <p:nvPr>
            <p:ph type="ftr" sz="quarter" idx="11"/>
          </p:nvPr>
        </p:nvSpPr>
        <p:spPr>
          <a:xfrm>
            <a:off x="5257800" y="612648"/>
            <a:ext cx="1325880" cy="457200"/>
          </a:xfrm>
        </p:spPr>
        <p:txBody>
          <a:bodyPr/>
          <a:lstStyle/>
          <a:p>
            <a:endParaRPr lang="en-US" dirty="0">
              <a:solidFill>
                <a:srgbClr val="F5800B"/>
              </a:solidFill>
            </a:endParaRPr>
          </a:p>
        </p:txBody>
      </p:sp>
      <p:sp>
        <p:nvSpPr>
          <p:cNvPr id="5" name="Slide Number Placeholder 4"/>
          <p:cNvSpPr>
            <a:spLocks noGrp="1"/>
          </p:cNvSpPr>
          <p:nvPr>
            <p:ph type="sldNum" sz="quarter" idx="12"/>
          </p:nvPr>
        </p:nvSpPr>
        <p:spPr>
          <a:xfrm>
            <a:off x="8174736" y="2272"/>
            <a:ext cx="762000" cy="365760"/>
          </a:xfrm>
        </p:spPr>
        <p:txBody>
          <a:bodyPr/>
          <a:lstStyle/>
          <a:p>
            <a:fld id="{932F45C7-AAE9-4848-885E-ADB0C0C3A84F}" type="slidenum">
              <a:rPr lang="en-US" smtClean="0"/>
              <a:pPr/>
              <a:t>‹#›</a:t>
            </a:fld>
            <a:endParaRPr lang="en-US" dirty="0"/>
          </a:p>
        </p:txBody>
      </p:sp>
    </p:spTree>
    <p:extLst>
      <p:ext uri="{BB962C8B-B14F-4D97-AF65-F5344CB8AC3E}">
        <p14:creationId xmlns:p14="http://schemas.microsoft.com/office/powerpoint/2010/main" val="28415299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A53E9-9EB7-48CA-BF15-9C65394563DC}" type="datetimeFigureOut">
              <a:rPr lang="en-US" smtClean="0">
                <a:solidFill>
                  <a:srgbClr val="F5800B"/>
                </a:solidFill>
              </a:rPr>
              <a:pPr/>
              <a:t>9/27/2017</a:t>
            </a:fld>
            <a:endParaRPr lang="en-US" dirty="0">
              <a:solidFill>
                <a:srgbClr val="F5800B"/>
              </a:solidFill>
            </a:endParaRPr>
          </a:p>
        </p:txBody>
      </p:sp>
      <p:sp>
        <p:nvSpPr>
          <p:cNvPr id="3" name="Footer Placeholder 2"/>
          <p:cNvSpPr>
            <a:spLocks noGrp="1"/>
          </p:cNvSpPr>
          <p:nvPr>
            <p:ph type="ftr" sz="quarter" idx="11"/>
          </p:nvPr>
        </p:nvSpPr>
        <p:spPr/>
        <p:txBody>
          <a:bodyPr/>
          <a:lstStyle/>
          <a:p>
            <a:endParaRPr lang="en-US" dirty="0">
              <a:solidFill>
                <a:srgbClr val="F5800B"/>
              </a:solidFill>
            </a:endParaRPr>
          </a:p>
        </p:txBody>
      </p:sp>
      <p:sp>
        <p:nvSpPr>
          <p:cNvPr id="4" name="Slide Number Placeholder 3"/>
          <p:cNvSpPr>
            <a:spLocks noGrp="1"/>
          </p:cNvSpPr>
          <p:nvPr>
            <p:ph type="sldNum" sz="quarter" idx="12"/>
          </p:nvPr>
        </p:nvSpPr>
        <p:spPr/>
        <p:txBody>
          <a:bodyPr/>
          <a:lstStyle/>
          <a:p>
            <a:fld id="{932F45C7-AAE9-4848-885E-ADB0C0C3A84F}" type="slidenum">
              <a:rPr lang="en-US" smtClean="0"/>
              <a:pPr/>
              <a:t>‹#›</a:t>
            </a:fld>
            <a:endParaRPr lang="en-US" dirty="0"/>
          </a:p>
        </p:txBody>
      </p:sp>
    </p:spTree>
    <p:extLst>
      <p:ext uri="{BB962C8B-B14F-4D97-AF65-F5344CB8AC3E}">
        <p14:creationId xmlns:p14="http://schemas.microsoft.com/office/powerpoint/2010/main" val="29556040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DDA53E9-9EB7-48CA-BF15-9C65394563DC}" type="datetimeFigureOut">
              <a:rPr lang="en-US" smtClean="0">
                <a:solidFill>
                  <a:srgbClr val="F5800B"/>
                </a:solidFill>
              </a:rPr>
              <a:pPr/>
              <a:t>9/27/2017</a:t>
            </a:fld>
            <a:endParaRPr lang="en-US" dirty="0">
              <a:solidFill>
                <a:srgbClr val="F5800B"/>
              </a:solidFill>
            </a:endParaRPr>
          </a:p>
        </p:txBody>
      </p:sp>
      <p:sp>
        <p:nvSpPr>
          <p:cNvPr id="6" name="Footer Placeholder 5"/>
          <p:cNvSpPr>
            <a:spLocks noGrp="1"/>
          </p:cNvSpPr>
          <p:nvPr>
            <p:ph type="ftr" sz="quarter" idx="11"/>
          </p:nvPr>
        </p:nvSpPr>
        <p:spPr/>
        <p:txBody>
          <a:bodyPr/>
          <a:lstStyle/>
          <a:p>
            <a:endParaRPr lang="en-US" dirty="0">
              <a:solidFill>
                <a:srgbClr val="F5800B"/>
              </a:solidFill>
            </a:endParaRPr>
          </a:p>
        </p:txBody>
      </p:sp>
      <p:sp>
        <p:nvSpPr>
          <p:cNvPr id="7" name="Slide Number Placeholder 6"/>
          <p:cNvSpPr>
            <a:spLocks noGrp="1"/>
          </p:cNvSpPr>
          <p:nvPr>
            <p:ph type="sldNum" sz="quarter" idx="12"/>
          </p:nvPr>
        </p:nvSpPr>
        <p:spPr/>
        <p:txBody>
          <a:bodyPr/>
          <a:lstStyle/>
          <a:p>
            <a:fld id="{932F45C7-AAE9-4848-885E-ADB0C0C3A84F}" type="slidenum">
              <a:rPr lang="en-US" smtClean="0"/>
              <a:pPr/>
              <a:t>‹#›</a:t>
            </a:fld>
            <a:endParaRPr lang="en-US" dirty="0"/>
          </a:p>
        </p:txBody>
      </p:sp>
    </p:spTree>
    <p:extLst>
      <p:ext uri="{BB962C8B-B14F-4D97-AF65-F5344CB8AC3E}">
        <p14:creationId xmlns:p14="http://schemas.microsoft.com/office/powerpoint/2010/main" val="7561653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6" y="1109162"/>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14"/>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DDA53E9-9EB7-48CA-BF15-9C65394563DC}" type="datetimeFigureOut">
              <a:rPr lang="en-US" smtClean="0">
                <a:solidFill>
                  <a:srgbClr val="F5800B"/>
                </a:solidFill>
              </a:rPr>
              <a:pPr/>
              <a:t>9/27/2017</a:t>
            </a:fld>
            <a:endParaRPr lang="en-US" dirty="0">
              <a:solidFill>
                <a:srgbClr val="F5800B"/>
              </a:solidFill>
            </a:endParaRPr>
          </a:p>
        </p:txBody>
      </p:sp>
      <p:sp>
        <p:nvSpPr>
          <p:cNvPr id="6" name="Footer Placeholder 5"/>
          <p:cNvSpPr>
            <a:spLocks noGrp="1"/>
          </p:cNvSpPr>
          <p:nvPr>
            <p:ph type="ftr" sz="quarter" idx="11"/>
          </p:nvPr>
        </p:nvSpPr>
        <p:spPr/>
        <p:txBody>
          <a:bodyPr/>
          <a:lstStyle/>
          <a:p>
            <a:endParaRPr lang="en-US" dirty="0">
              <a:solidFill>
                <a:srgbClr val="F5800B"/>
              </a:solidFill>
            </a:endParaRPr>
          </a:p>
        </p:txBody>
      </p:sp>
      <p:sp>
        <p:nvSpPr>
          <p:cNvPr id="7" name="Slide Number Placeholder 6"/>
          <p:cNvSpPr>
            <a:spLocks noGrp="1"/>
          </p:cNvSpPr>
          <p:nvPr>
            <p:ph type="sldNum" sz="quarter" idx="12"/>
          </p:nvPr>
        </p:nvSpPr>
        <p:spPr/>
        <p:txBody>
          <a:bodyPr/>
          <a:lstStyle/>
          <a:p>
            <a:fld id="{932F45C7-AAE9-4848-885E-ADB0C0C3A84F}" type="slidenum">
              <a:rPr lang="en-US" smtClean="0"/>
              <a:pPr/>
              <a:t>‹#›</a:t>
            </a:fld>
            <a:endParaRPr lang="en-US" dirty="0"/>
          </a:p>
        </p:txBody>
      </p:sp>
    </p:spTree>
    <p:extLst>
      <p:ext uri="{BB962C8B-B14F-4D97-AF65-F5344CB8AC3E}">
        <p14:creationId xmlns:p14="http://schemas.microsoft.com/office/powerpoint/2010/main" val="21525055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24"/>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eorgia"/>
              <a:ea typeface="+mn-ea"/>
              <a:cs typeface="+mn-cs"/>
            </a:endParaRPr>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eorgia"/>
              <a:ea typeface="+mn-ea"/>
              <a:cs typeface="+mn-cs"/>
            </a:endParaRPr>
          </a:p>
        </p:txBody>
      </p:sp>
      <p:sp>
        <p:nvSpPr>
          <p:cNvPr id="30" name="Rectangle 29"/>
          <p:cNvSpPr/>
          <p:nvPr/>
        </p:nvSpPr>
        <p:spPr>
          <a:xfrm>
            <a:off x="3" y="308282"/>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eorgia"/>
              <a:ea typeface="+mn-ea"/>
              <a:cs typeface="+mn-cs"/>
            </a:endParaRPr>
          </a:p>
        </p:txBody>
      </p:sp>
      <p:sp>
        <p:nvSpPr>
          <p:cNvPr id="31" name="Rectangle 30"/>
          <p:cNvSpPr/>
          <p:nvPr/>
        </p:nvSpPr>
        <p:spPr>
          <a:xfrm flipV="1">
            <a:off x="5410185" y="360252"/>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eorgia"/>
              <a:ea typeface="+mn-ea"/>
              <a:cs typeface="+mn-cs"/>
            </a:endParaRPr>
          </a:p>
        </p:txBody>
      </p:sp>
      <p:sp>
        <p:nvSpPr>
          <p:cNvPr id="32" name="Rectangle 31"/>
          <p:cNvSpPr/>
          <p:nvPr/>
        </p:nvSpPr>
        <p:spPr>
          <a:xfrm flipV="1">
            <a:off x="5410203" y="440118"/>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eorgia"/>
              <a:ea typeface="+mn-ea"/>
              <a:cs typeface="+mn-cs"/>
            </a:endParaRPr>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eorgia"/>
              <a:ea typeface="+mn-ea"/>
              <a:cs typeface="+mn-cs"/>
            </a:endParaRPr>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eorgia"/>
              <a:ea typeface="+mn-ea"/>
              <a:cs typeface="+mn-cs"/>
            </a:endParaRPr>
          </a:p>
        </p:txBody>
      </p:sp>
      <p:sp>
        <p:nvSpPr>
          <p:cNvPr id="35" name="Rectangle 34"/>
          <p:cNvSpPr/>
          <p:nvPr/>
        </p:nvSpPr>
        <p:spPr bwMode="invGray">
          <a:xfrm>
            <a:off x="9084967"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eorgia"/>
              <a:ea typeface="+mn-ea"/>
              <a:cs typeface="+mn-cs"/>
            </a:endParaRPr>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eorgia"/>
              <a:ea typeface="+mn-ea"/>
              <a:cs typeface="+mn-cs"/>
            </a:endParaRPr>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eorgia"/>
              <a:ea typeface="+mn-ea"/>
              <a:cs typeface="+mn-cs"/>
            </a:endParaRPr>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eorgia"/>
              <a:ea typeface="+mn-ea"/>
              <a:cs typeface="+mn-cs"/>
            </a:endParaRPr>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eorgia"/>
              <a:ea typeface="+mn-ea"/>
              <a:cs typeface="+mn-cs"/>
            </a:endParaRPr>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eorgia"/>
              <a:ea typeface="+mn-ea"/>
              <a:cs typeface="+mn-cs"/>
            </a:endParaRPr>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DDA53E9-9EB7-48CA-BF15-9C65394563DC}" type="datetimeFigureOut">
              <a:rPr lang="en-US" smtClean="0">
                <a:solidFill>
                  <a:srgbClr val="F5800B"/>
                </a:solidFill>
              </a:rPr>
              <a:pPr/>
              <a:t>9/27/2017</a:t>
            </a:fld>
            <a:endParaRPr lang="en-US" dirty="0">
              <a:solidFill>
                <a:srgbClr val="F5800B"/>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solidFill>
                <a:srgbClr val="F5800B"/>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32F45C7-AAE9-4848-885E-ADB0C0C3A84F}" type="slidenum">
              <a:rPr lang="en-US" smtClean="0"/>
              <a:pPr/>
              <a:t>‹#›</a:t>
            </a:fld>
            <a:endParaRPr lang="en-US" dirty="0"/>
          </a:p>
        </p:txBody>
      </p:sp>
    </p:spTree>
    <p:extLst>
      <p:ext uri="{BB962C8B-B14F-4D97-AF65-F5344CB8AC3E}">
        <p14:creationId xmlns:p14="http://schemas.microsoft.com/office/powerpoint/2010/main" val="123031145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51" indent="-256026"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52" indent="-246882"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21" indent="-219451"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47" indent="-201163"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53" indent="-182875"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04" indent="-182875"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754" indent="-182875"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17" indent="-182875"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24" indent="-182875"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189" algn="l" rtl="0" eaLnBrk="1" latinLnBrk="0" hangingPunct="1">
        <a:defRPr kumimoji="0" kern="1200">
          <a:solidFill>
            <a:schemeClr val="tx1"/>
          </a:solidFill>
          <a:latin typeface="+mn-lt"/>
          <a:ea typeface="+mn-ea"/>
          <a:cs typeface="+mn-cs"/>
        </a:defRPr>
      </a:lvl2pPr>
      <a:lvl3pPr marL="914377" algn="l" rtl="0" eaLnBrk="1" latinLnBrk="0" hangingPunct="1">
        <a:defRPr kumimoji="0" kern="1200">
          <a:solidFill>
            <a:schemeClr val="tx1"/>
          </a:solidFill>
          <a:latin typeface="+mn-lt"/>
          <a:ea typeface="+mn-ea"/>
          <a:cs typeface="+mn-cs"/>
        </a:defRPr>
      </a:lvl3pPr>
      <a:lvl4pPr marL="1371566" algn="l" rtl="0" eaLnBrk="1" latinLnBrk="0" hangingPunct="1">
        <a:defRPr kumimoji="0" kern="1200">
          <a:solidFill>
            <a:schemeClr val="tx1"/>
          </a:solidFill>
          <a:latin typeface="+mn-lt"/>
          <a:ea typeface="+mn-ea"/>
          <a:cs typeface="+mn-cs"/>
        </a:defRPr>
      </a:lvl4pPr>
      <a:lvl5pPr marL="1828754" algn="l" rtl="0" eaLnBrk="1" latinLnBrk="0" hangingPunct="1">
        <a:defRPr kumimoji="0" kern="1200">
          <a:solidFill>
            <a:schemeClr val="tx1"/>
          </a:solidFill>
          <a:latin typeface="+mn-lt"/>
          <a:ea typeface="+mn-ea"/>
          <a:cs typeface="+mn-cs"/>
        </a:defRPr>
      </a:lvl5pPr>
      <a:lvl6pPr marL="2285943" algn="l" rtl="0" eaLnBrk="1" latinLnBrk="0" hangingPunct="1">
        <a:defRPr kumimoji="0" kern="1200">
          <a:solidFill>
            <a:schemeClr val="tx1"/>
          </a:solidFill>
          <a:latin typeface="+mn-lt"/>
          <a:ea typeface="+mn-ea"/>
          <a:cs typeface="+mn-cs"/>
        </a:defRPr>
      </a:lvl6pPr>
      <a:lvl7pPr marL="2743131" algn="l" rtl="0" eaLnBrk="1" latinLnBrk="0" hangingPunct="1">
        <a:defRPr kumimoji="0" kern="1200">
          <a:solidFill>
            <a:schemeClr val="tx1"/>
          </a:solidFill>
          <a:latin typeface="+mn-lt"/>
          <a:ea typeface="+mn-ea"/>
          <a:cs typeface="+mn-cs"/>
        </a:defRPr>
      </a:lvl7pPr>
      <a:lvl8pPr marL="3200320" algn="l" rtl="0" eaLnBrk="1" latinLnBrk="0" hangingPunct="1">
        <a:defRPr kumimoji="0" kern="1200">
          <a:solidFill>
            <a:schemeClr val="tx1"/>
          </a:solidFill>
          <a:latin typeface="+mn-lt"/>
          <a:ea typeface="+mn-ea"/>
          <a:cs typeface="+mn-cs"/>
        </a:defRPr>
      </a:lvl8pPr>
      <a:lvl9pPr marL="3657509"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720829"/>
            <a:ext cx="8458200" cy="831852"/>
          </a:xfrm>
        </p:spPr>
        <p:txBody>
          <a:bodyPr>
            <a:normAutofit fontScale="90000"/>
          </a:bodyPr>
          <a:lstStyle/>
          <a:p>
            <a:pPr algn="ctr"/>
            <a:r>
              <a:rPr lang="en-US" dirty="0" smtClean="0"/>
              <a:t/>
            </a:r>
            <a:br>
              <a:rPr lang="en-US" dirty="0" smtClean="0"/>
            </a:br>
            <a:r>
              <a:rPr lang="en-US" sz="5300" b="1" dirty="0">
                <a:latin typeface="Arial" panose="020B0604020202020204" pitchFamily="34" charset="0"/>
                <a:cs typeface="Arial" panose="020B0604020202020204" pitchFamily="34" charset="0"/>
              </a:rPr>
              <a:t>Water Management BMPs</a:t>
            </a:r>
            <a:br>
              <a:rPr lang="en-US" sz="5300" b="1" dirty="0">
                <a:latin typeface="Arial" panose="020B0604020202020204" pitchFamily="34" charset="0"/>
                <a:cs typeface="Arial" panose="020B0604020202020204" pitchFamily="34" charset="0"/>
              </a:rPr>
            </a:br>
            <a:r>
              <a:rPr lang="en-US" sz="2400" b="1" dirty="0">
                <a:latin typeface="Arial" pitchFamily="34" charset="0"/>
                <a:cs typeface="Arial" pitchFamily="34" charset="0"/>
              </a:rPr>
              <a:t/>
            </a:r>
            <a:br>
              <a:rPr lang="en-US" sz="2400" b="1" dirty="0">
                <a:latin typeface="Arial" pitchFamily="34" charset="0"/>
                <a:cs typeface="Arial" pitchFamily="34" charset="0"/>
              </a:rPr>
            </a:br>
            <a:r>
              <a:rPr lang="en-US" sz="3100" b="1" dirty="0" smtClean="0">
                <a:latin typeface="Arial" pitchFamily="34" charset="0"/>
                <a:cs typeface="Arial" pitchFamily="34" charset="0"/>
              </a:rPr>
              <a:t>M. </a:t>
            </a:r>
            <a:r>
              <a:rPr lang="en-US" sz="3100" b="1" dirty="0" err="1" smtClean="0">
                <a:latin typeface="Arial" pitchFamily="34" charset="0"/>
                <a:cs typeface="Arial" pitchFamily="34" charset="0"/>
              </a:rPr>
              <a:t>VanWeelden</a:t>
            </a:r>
            <a:r>
              <a:rPr lang="en-US" sz="3100" b="1" dirty="0" smtClean="0">
                <a:latin typeface="Arial" pitchFamily="34" charset="0"/>
                <a:cs typeface="Arial" pitchFamily="34" charset="0"/>
              </a:rPr>
              <a:t>, S. Swanson, T. Lang, J. </a:t>
            </a:r>
            <a:r>
              <a:rPr lang="en-US" sz="3100" b="1" dirty="0" err="1" smtClean="0">
                <a:latin typeface="Arial" pitchFamily="34" charset="0"/>
                <a:cs typeface="Arial" pitchFamily="34" charset="0"/>
              </a:rPr>
              <a:t>Bhadha</a:t>
            </a:r>
            <a:r>
              <a:rPr lang="en-US" sz="3100" b="1" dirty="0" smtClean="0">
                <a:latin typeface="Arial" pitchFamily="34" charset="0"/>
                <a:cs typeface="Arial" pitchFamily="34" charset="0"/>
              </a:rPr>
              <a:t>, R. Rice</a:t>
            </a:r>
            <a:r>
              <a:rPr lang="en-US" sz="3100" b="1" dirty="0">
                <a:latin typeface="Arial" pitchFamily="34" charset="0"/>
                <a:cs typeface="Arial" pitchFamily="34" charset="0"/>
              </a:rPr>
              <a:t/>
            </a:r>
            <a:br>
              <a:rPr lang="en-US" sz="3100" b="1" dirty="0">
                <a:latin typeface="Arial" pitchFamily="34" charset="0"/>
                <a:cs typeface="Arial" pitchFamily="34" charset="0"/>
              </a:rPr>
            </a:br>
            <a:r>
              <a:rPr lang="en-US" sz="2400" b="1" dirty="0">
                <a:latin typeface="Arial" pitchFamily="34" charset="0"/>
                <a:cs typeface="Arial" pitchFamily="34" charset="0"/>
              </a:rPr>
              <a:t/>
            </a:r>
            <a:br>
              <a:rPr lang="en-US" sz="2400" b="1" dirty="0">
                <a:latin typeface="Arial" pitchFamily="34" charset="0"/>
                <a:cs typeface="Arial" pitchFamily="34" charset="0"/>
              </a:rPr>
            </a:br>
            <a:r>
              <a:rPr lang="en-US" sz="2000" b="1" dirty="0">
                <a:latin typeface="Arial" pitchFamily="34" charset="0"/>
                <a:cs typeface="Arial" pitchFamily="34" charset="0"/>
              </a:rPr>
              <a:t>Fall BMP Workshop</a:t>
            </a:r>
            <a:br>
              <a:rPr lang="en-US" sz="2000" b="1" dirty="0">
                <a:latin typeface="Arial" pitchFamily="34" charset="0"/>
                <a:cs typeface="Arial" pitchFamily="34" charset="0"/>
              </a:rPr>
            </a:br>
            <a:r>
              <a:rPr lang="en-US" sz="2000" b="1" dirty="0">
                <a:latin typeface="Arial" pitchFamily="34" charset="0"/>
                <a:cs typeface="Arial" pitchFamily="34" charset="0"/>
              </a:rPr>
              <a:t>Everglades Research and Education Center</a:t>
            </a:r>
            <a:br>
              <a:rPr lang="en-US" sz="2000" b="1" dirty="0">
                <a:latin typeface="Arial" pitchFamily="34" charset="0"/>
                <a:cs typeface="Arial" pitchFamily="34" charset="0"/>
              </a:rPr>
            </a:br>
            <a:r>
              <a:rPr lang="en-US" sz="2000" b="1" dirty="0">
                <a:latin typeface="Arial" pitchFamily="34" charset="0"/>
                <a:cs typeface="Arial" pitchFamily="34" charset="0"/>
              </a:rPr>
              <a:t>Sept 28, 2017</a:t>
            </a:r>
          </a:p>
        </p:txBody>
      </p:sp>
      <p:pic>
        <p:nvPicPr>
          <p:cNvPr id="6" name="Picture 1" descr="G:\LOGOS\2013 Extension color.jpg"/>
          <p:cNvPicPr>
            <a:picLocks noChangeAspect="1" noChangeArrowheads="1"/>
          </p:cNvPicPr>
          <p:nvPr/>
        </p:nvPicPr>
        <p:blipFill>
          <a:blip r:embed="rId3" cstate="print"/>
          <a:srcRect/>
          <a:stretch>
            <a:fillRect/>
          </a:stretch>
        </p:blipFill>
        <p:spPr bwMode="auto">
          <a:xfrm>
            <a:off x="900176" y="5148073"/>
            <a:ext cx="4531360" cy="679704"/>
          </a:xfrm>
          <a:prstGeom prst="rect">
            <a:avLst/>
          </a:prstGeom>
          <a:noFill/>
        </p:spPr>
      </p:pic>
      <p:pic>
        <p:nvPicPr>
          <p:cNvPr id="7" name="Picture 6" descr="PBC color.jpg"/>
          <p:cNvPicPr>
            <a:picLocks noChangeAspect="1"/>
          </p:cNvPicPr>
          <p:nvPr/>
        </p:nvPicPr>
        <p:blipFill>
          <a:blip r:embed="rId4" cstate="print"/>
          <a:stretch>
            <a:fillRect/>
          </a:stretch>
        </p:blipFill>
        <p:spPr>
          <a:xfrm>
            <a:off x="6400038" y="4839789"/>
            <a:ext cx="1247395" cy="1296272"/>
          </a:xfrm>
          <a:prstGeom prst="rect">
            <a:avLst/>
          </a:prstGeom>
        </p:spPr>
      </p:pic>
    </p:spTree>
    <p:extLst>
      <p:ext uri="{BB962C8B-B14F-4D97-AF65-F5344CB8AC3E}">
        <p14:creationId xmlns:p14="http://schemas.microsoft.com/office/powerpoint/2010/main" val="9958381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34604" y="679274"/>
            <a:ext cx="4313454" cy="2816156"/>
          </a:xfrm>
          <a:prstGeom prst="rect">
            <a:avLst/>
          </a:prstGeom>
          <a:noFill/>
        </p:spPr>
        <p:txBody>
          <a:bodyPr wrap="square" rtlCol="0">
            <a:spAutoFit/>
          </a:bodyPr>
          <a:lstStyle/>
          <a:p>
            <a:pPr marL="285744" indent="-285744">
              <a:spcBef>
                <a:spcPct val="0"/>
              </a:spcBef>
              <a:spcAft>
                <a:spcPts val="600"/>
              </a:spcAft>
              <a:buClr>
                <a:schemeClr val="accent2"/>
              </a:buClr>
              <a:buFont typeface="Arial" panose="020B0604020202020204" pitchFamily="34" charset="0"/>
              <a:buChar char="•"/>
            </a:pPr>
            <a:r>
              <a:rPr lang="en-US" altLang="en-US" sz="1600" dirty="0">
                <a:solidFill>
                  <a:schemeClr val="tx2"/>
                </a:solidFill>
                <a:latin typeface="Arial" panose="020B0604020202020204" pitchFamily="34" charset="0"/>
                <a:cs typeface="Arial" panose="020B0604020202020204" pitchFamily="34" charset="0"/>
              </a:rPr>
              <a:t>Coordinate crop rotations within contiguous field blocks</a:t>
            </a:r>
          </a:p>
          <a:p>
            <a:pPr marL="285744" indent="-285744">
              <a:spcBef>
                <a:spcPct val="0"/>
              </a:spcBef>
              <a:spcAft>
                <a:spcPts val="600"/>
              </a:spcAft>
              <a:buClr>
                <a:schemeClr val="accent2"/>
              </a:buClr>
              <a:buFont typeface="Arial" panose="020B0604020202020204" pitchFamily="34" charset="0"/>
              <a:buChar char="•"/>
            </a:pPr>
            <a:r>
              <a:rPr lang="en-US" altLang="en-US" sz="1600" dirty="0">
                <a:solidFill>
                  <a:schemeClr val="tx2"/>
                </a:solidFill>
                <a:latin typeface="Arial" panose="020B0604020202020204" pitchFamily="34" charset="0"/>
                <a:cs typeface="Arial" panose="020B0604020202020204" pitchFamily="34" charset="0"/>
              </a:rPr>
              <a:t>Install water control structures to allow independent WT management</a:t>
            </a:r>
          </a:p>
          <a:p>
            <a:pPr marL="285744" indent="-285744">
              <a:spcBef>
                <a:spcPct val="0"/>
              </a:spcBef>
              <a:spcAft>
                <a:spcPts val="600"/>
              </a:spcAft>
              <a:buClr>
                <a:schemeClr val="accent2"/>
              </a:buClr>
              <a:buFont typeface="Arial" panose="020B0604020202020204" pitchFamily="34" charset="0"/>
              <a:buChar char="•"/>
            </a:pPr>
            <a:r>
              <a:rPr lang="en-US" altLang="en-US" sz="1600" dirty="0">
                <a:solidFill>
                  <a:schemeClr val="tx2"/>
                </a:solidFill>
                <a:latin typeface="Arial" panose="020B0604020202020204" pitchFamily="34" charset="0"/>
                <a:cs typeface="Arial" panose="020B0604020202020204" pitchFamily="34" charset="0"/>
              </a:rPr>
              <a:t>Drain veggies fields first, then operate main discharge pumps only if needed</a:t>
            </a:r>
          </a:p>
          <a:p>
            <a:pPr marL="285744" indent="-285744">
              <a:spcBef>
                <a:spcPct val="0"/>
              </a:spcBef>
              <a:buClr>
                <a:schemeClr val="accent2"/>
              </a:buClr>
              <a:buFont typeface="Arial" panose="020B0604020202020204" pitchFamily="34" charset="0"/>
              <a:buChar char="•"/>
            </a:pPr>
            <a:r>
              <a:rPr lang="en-US" altLang="en-US" sz="1600" dirty="0">
                <a:solidFill>
                  <a:schemeClr val="tx2"/>
                </a:solidFill>
                <a:latin typeface="Arial" panose="020B0604020202020204" pitchFamily="34" charset="0"/>
                <a:cs typeface="Arial" panose="020B0604020202020204" pitchFamily="34" charset="0"/>
              </a:rPr>
              <a:t>Plant rice in fallow fields during wet season; reduce need for off-farm pumping</a:t>
            </a:r>
          </a:p>
          <a:p>
            <a:pPr>
              <a:lnSpc>
                <a:spcPct val="100000"/>
              </a:lnSpc>
              <a:spcBef>
                <a:spcPct val="0"/>
              </a:spcBef>
              <a:buClrTx/>
              <a:buSzTx/>
            </a:pPr>
            <a:endParaRPr lang="en-US" altLang="en-US" sz="1600" dirty="0">
              <a:solidFill>
                <a:schemeClr val="tx2"/>
              </a:solidFill>
              <a:cs typeface="Arial" panose="020B0604020202020204" pitchFamily="34" charset="0"/>
            </a:endParaRPr>
          </a:p>
          <a:p>
            <a:pPr>
              <a:lnSpc>
                <a:spcPct val="100000"/>
              </a:lnSpc>
              <a:spcBef>
                <a:spcPct val="0"/>
              </a:spcBef>
              <a:buClrTx/>
              <a:buSzTx/>
            </a:pPr>
            <a:endParaRPr lang="en-US" altLang="en-US" dirty="0">
              <a:solidFill>
                <a:schemeClr val="tx2"/>
              </a:solidFill>
              <a:cs typeface="Arial" panose="020B0604020202020204" pitchFamily="34" charset="0"/>
            </a:endParaRPr>
          </a:p>
        </p:txBody>
      </p:sp>
      <p:grpSp>
        <p:nvGrpSpPr>
          <p:cNvPr id="20482" name="Group 95"/>
          <p:cNvGrpSpPr>
            <a:grpSpLocks/>
          </p:cNvGrpSpPr>
          <p:nvPr/>
        </p:nvGrpSpPr>
        <p:grpSpPr bwMode="auto">
          <a:xfrm>
            <a:off x="627257" y="1679162"/>
            <a:ext cx="6226175" cy="4881563"/>
            <a:chOff x="409" y="912"/>
            <a:chExt cx="3922" cy="3075"/>
          </a:xfrm>
        </p:grpSpPr>
        <p:sp>
          <p:nvSpPr>
            <p:cNvPr id="69637" name="Freeform 5"/>
            <p:cNvSpPr>
              <a:spLocks/>
            </p:cNvSpPr>
            <p:nvPr/>
          </p:nvSpPr>
          <p:spPr bwMode="auto">
            <a:xfrm>
              <a:off x="3798" y="2160"/>
              <a:ext cx="533" cy="864"/>
            </a:xfrm>
            <a:custGeom>
              <a:avLst/>
              <a:gdLst/>
              <a:ahLst/>
              <a:cxnLst>
                <a:cxn ang="0">
                  <a:pos x="0" y="864"/>
                </a:cxn>
                <a:cxn ang="0">
                  <a:pos x="172" y="864"/>
                </a:cxn>
                <a:cxn ang="0">
                  <a:pos x="600" y="0"/>
                </a:cxn>
                <a:cxn ang="0">
                  <a:pos x="0" y="0"/>
                </a:cxn>
                <a:cxn ang="0">
                  <a:pos x="0" y="816"/>
                </a:cxn>
                <a:cxn ang="0">
                  <a:pos x="0" y="864"/>
                </a:cxn>
              </a:cxnLst>
              <a:rect l="0" t="0" r="r" b="b"/>
              <a:pathLst>
                <a:path w="600" h="864">
                  <a:moveTo>
                    <a:pt x="0" y="864"/>
                  </a:moveTo>
                  <a:lnTo>
                    <a:pt x="172" y="864"/>
                  </a:lnTo>
                  <a:lnTo>
                    <a:pt x="600" y="0"/>
                  </a:lnTo>
                  <a:lnTo>
                    <a:pt x="0" y="0"/>
                  </a:lnTo>
                  <a:lnTo>
                    <a:pt x="0" y="816"/>
                  </a:lnTo>
                  <a:lnTo>
                    <a:pt x="0" y="864"/>
                  </a:lnTo>
                  <a:close/>
                </a:path>
              </a:pathLst>
            </a:custGeom>
            <a:solidFill>
              <a:schemeClr val="accent1"/>
            </a:solidFill>
            <a:ln w="19050" cap="sq" cmpd="sng">
              <a:noFill/>
              <a:prstDash val="solid"/>
              <a:round/>
              <a:headEnd type="none" w="sm" len="sm"/>
              <a:tailEnd type="none" w="sm" len="sm"/>
            </a:ln>
            <a:effectLst/>
          </p:spPr>
          <p:txBody>
            <a:bodyPr/>
            <a:lstStyle/>
            <a:p>
              <a:pPr>
                <a:defRPr/>
              </a:pPr>
              <a:endParaRPr lang="en-US">
                <a:latin typeface="Arial" charset="0"/>
              </a:endParaRPr>
            </a:p>
          </p:txBody>
        </p:sp>
        <p:grpSp>
          <p:nvGrpSpPr>
            <p:cNvPr id="20546" name="Group 94"/>
            <p:cNvGrpSpPr>
              <a:grpSpLocks/>
            </p:cNvGrpSpPr>
            <p:nvPr/>
          </p:nvGrpSpPr>
          <p:grpSpPr bwMode="auto">
            <a:xfrm>
              <a:off x="409" y="912"/>
              <a:ext cx="3527" cy="3075"/>
              <a:chOff x="409" y="912"/>
              <a:chExt cx="3527" cy="3075"/>
            </a:xfrm>
          </p:grpSpPr>
          <p:sp>
            <p:nvSpPr>
              <p:cNvPr id="69636" name="Freeform 4"/>
              <p:cNvSpPr>
                <a:spLocks/>
              </p:cNvSpPr>
              <p:nvPr/>
            </p:nvSpPr>
            <p:spPr bwMode="auto">
              <a:xfrm>
                <a:off x="2661" y="3072"/>
                <a:ext cx="1275" cy="915"/>
              </a:xfrm>
              <a:custGeom>
                <a:avLst/>
                <a:gdLst/>
                <a:ahLst/>
                <a:cxnLst>
                  <a:cxn ang="0">
                    <a:pos x="11" y="915"/>
                  </a:cxn>
                  <a:cxn ang="0">
                    <a:pos x="994" y="904"/>
                  </a:cxn>
                  <a:cxn ang="0">
                    <a:pos x="1434" y="0"/>
                  </a:cxn>
                  <a:cxn ang="0">
                    <a:pos x="0" y="23"/>
                  </a:cxn>
                  <a:cxn ang="0">
                    <a:pos x="11" y="915"/>
                  </a:cxn>
                </a:cxnLst>
                <a:rect l="0" t="0" r="r" b="b"/>
                <a:pathLst>
                  <a:path w="1434" h="915">
                    <a:moveTo>
                      <a:pt x="11" y="915"/>
                    </a:moveTo>
                    <a:lnTo>
                      <a:pt x="994" y="904"/>
                    </a:lnTo>
                    <a:lnTo>
                      <a:pt x="1434" y="0"/>
                    </a:lnTo>
                    <a:lnTo>
                      <a:pt x="0" y="23"/>
                    </a:lnTo>
                    <a:lnTo>
                      <a:pt x="11" y="915"/>
                    </a:lnTo>
                    <a:close/>
                  </a:path>
                </a:pathLst>
              </a:custGeom>
              <a:solidFill>
                <a:schemeClr val="accent1"/>
              </a:solidFill>
              <a:ln w="19050" cap="sq" cmpd="sng">
                <a:noFill/>
                <a:prstDash val="solid"/>
                <a:round/>
                <a:headEnd type="none" w="sm" len="sm"/>
                <a:tailEnd type="none" w="sm" len="sm"/>
              </a:ln>
              <a:effectLst/>
            </p:spPr>
            <p:txBody>
              <a:bodyPr/>
              <a:lstStyle/>
              <a:p>
                <a:pPr>
                  <a:defRPr/>
                </a:pPr>
                <a:endParaRPr lang="en-US">
                  <a:latin typeface="Arial" charset="0"/>
                </a:endParaRPr>
              </a:p>
            </p:txBody>
          </p:sp>
          <p:sp>
            <p:nvSpPr>
              <p:cNvPr id="69638" name="Rectangle 6"/>
              <p:cNvSpPr>
                <a:spLocks noChangeArrowheads="1"/>
              </p:cNvSpPr>
              <p:nvPr/>
            </p:nvSpPr>
            <p:spPr bwMode="auto">
              <a:xfrm>
                <a:off x="2059" y="2160"/>
                <a:ext cx="1749" cy="864"/>
              </a:xfrm>
              <a:prstGeom prst="rect">
                <a:avLst/>
              </a:prstGeom>
              <a:solidFill>
                <a:schemeClr val="accent1"/>
              </a:solidFill>
              <a:ln w="19050" cap="sq">
                <a:noFill/>
                <a:miter lim="800000"/>
                <a:headEnd type="none" w="sm" len="sm"/>
                <a:tailEnd type="none" w="sm" len="sm"/>
              </a:ln>
              <a:effectLst/>
            </p:spPr>
            <p:txBody>
              <a:bodyPr wrap="none" anchor="ctr"/>
              <a:lstStyle/>
              <a:p>
                <a:pPr>
                  <a:defRPr/>
                </a:pPr>
                <a:endParaRPr lang="en-US">
                  <a:latin typeface="Arial" charset="0"/>
                </a:endParaRPr>
              </a:p>
            </p:txBody>
          </p:sp>
          <p:sp>
            <p:nvSpPr>
              <p:cNvPr id="69639" name="Rectangle 7"/>
              <p:cNvSpPr>
                <a:spLocks noChangeArrowheads="1"/>
              </p:cNvSpPr>
              <p:nvPr/>
            </p:nvSpPr>
            <p:spPr bwMode="auto">
              <a:xfrm>
                <a:off x="1248" y="912"/>
                <a:ext cx="768" cy="1200"/>
              </a:xfrm>
              <a:prstGeom prst="rect">
                <a:avLst/>
              </a:prstGeom>
              <a:solidFill>
                <a:schemeClr val="accent1"/>
              </a:solidFill>
              <a:ln w="19050" cap="sq">
                <a:noFill/>
                <a:miter lim="800000"/>
                <a:headEnd type="none" w="sm" len="sm"/>
                <a:tailEnd type="none" w="sm" len="sm"/>
              </a:ln>
              <a:effectLst/>
            </p:spPr>
            <p:txBody>
              <a:bodyPr wrap="none" anchor="ctr"/>
              <a:lstStyle/>
              <a:p>
                <a:pPr>
                  <a:defRPr/>
                </a:pPr>
                <a:endParaRPr lang="en-US">
                  <a:latin typeface="Arial" charset="0"/>
                </a:endParaRPr>
              </a:p>
            </p:txBody>
          </p:sp>
          <p:sp>
            <p:nvSpPr>
              <p:cNvPr id="69640" name="Rectangle 8"/>
              <p:cNvSpPr>
                <a:spLocks noChangeArrowheads="1"/>
              </p:cNvSpPr>
              <p:nvPr/>
            </p:nvSpPr>
            <p:spPr bwMode="auto">
              <a:xfrm>
                <a:off x="2059" y="912"/>
                <a:ext cx="725" cy="528"/>
              </a:xfrm>
              <a:prstGeom prst="rect">
                <a:avLst/>
              </a:prstGeom>
              <a:solidFill>
                <a:schemeClr val="accent1"/>
              </a:solidFill>
              <a:ln w="19050" cap="sq">
                <a:noFill/>
                <a:miter lim="800000"/>
                <a:headEnd type="none" w="sm" len="sm"/>
                <a:tailEnd type="none" w="sm" len="sm"/>
              </a:ln>
              <a:effectLst/>
            </p:spPr>
            <p:txBody>
              <a:bodyPr wrap="none" anchor="ctr"/>
              <a:lstStyle/>
              <a:p>
                <a:pPr>
                  <a:defRPr/>
                </a:pPr>
                <a:endParaRPr lang="en-US">
                  <a:latin typeface="Arial" charset="0"/>
                </a:endParaRPr>
              </a:p>
            </p:txBody>
          </p:sp>
          <p:sp>
            <p:nvSpPr>
              <p:cNvPr id="20551" name="Text Box 9"/>
              <p:cNvSpPr txBox="1">
                <a:spLocks noChangeArrowheads="1"/>
              </p:cNvSpPr>
              <p:nvPr/>
            </p:nvSpPr>
            <p:spPr bwMode="auto">
              <a:xfrm>
                <a:off x="409" y="1332"/>
                <a:ext cx="581" cy="291"/>
              </a:xfrm>
              <a:prstGeom prst="rect">
                <a:avLst/>
              </a:prstGeom>
              <a:solidFill>
                <a:schemeClr val="accent1"/>
              </a:solidFill>
              <a:ln w="19050" cap="sq">
                <a:solidFill>
                  <a:schemeClr val="bg2"/>
                </a:solidFill>
                <a:miter lim="800000"/>
                <a:headEnd type="none" w="sm" len="sm"/>
                <a:tailEnd type="none" w="sm" len="sm"/>
              </a:ln>
            </p:spPr>
            <p:txBody>
              <a:bodyPr wrap="none">
                <a:spAutoFit/>
              </a:bodyPr>
              <a:lstStyle>
                <a:lvl1pPr>
                  <a:defRPr kumimoji="1" sz="2000">
                    <a:solidFill>
                      <a:srgbClr val="FFFFFF"/>
                    </a:solidFill>
                    <a:latin typeface="Arial" panose="020B0604020202020204" pitchFamily="34" charset="0"/>
                  </a:defRPr>
                </a:lvl1pPr>
                <a:lvl2pPr marL="742950" indent="-285750">
                  <a:defRPr kumimoji="1" sz="2000">
                    <a:solidFill>
                      <a:srgbClr val="FFFFFF"/>
                    </a:solidFill>
                    <a:latin typeface="Arial" panose="020B0604020202020204" pitchFamily="34" charset="0"/>
                  </a:defRPr>
                </a:lvl2pPr>
                <a:lvl3pPr marL="1143000" indent="-228600">
                  <a:defRPr kumimoji="1" sz="2000">
                    <a:solidFill>
                      <a:srgbClr val="FFFFFF"/>
                    </a:solidFill>
                    <a:latin typeface="Arial" panose="020B0604020202020204" pitchFamily="34" charset="0"/>
                  </a:defRPr>
                </a:lvl3pPr>
                <a:lvl4pPr marL="1600200" indent="-228600">
                  <a:defRPr kumimoji="1" sz="2000">
                    <a:solidFill>
                      <a:srgbClr val="FFFFFF"/>
                    </a:solidFill>
                    <a:latin typeface="Arial" panose="020B0604020202020204" pitchFamily="34" charset="0"/>
                  </a:defRPr>
                </a:lvl4pPr>
                <a:lvl5pPr marL="2057400" indent="-228600">
                  <a:defRPr kumimoji="1" sz="2000">
                    <a:solidFill>
                      <a:srgbClr val="FFFFFF"/>
                    </a:solidFill>
                    <a:latin typeface="Arial" panose="020B0604020202020204" pitchFamily="34" charset="0"/>
                  </a:defRPr>
                </a:lvl5pPr>
                <a:lvl6pPr marL="25146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6pPr>
                <a:lvl7pPr marL="29718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7pPr>
                <a:lvl8pPr marL="34290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8pPr>
                <a:lvl9pPr marL="38862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9pPr>
              </a:lstStyle>
              <a:p>
                <a:pPr algn="ctr">
                  <a:lnSpc>
                    <a:spcPct val="100000"/>
                  </a:lnSpc>
                  <a:spcBef>
                    <a:spcPct val="0"/>
                  </a:spcBef>
                  <a:buClrTx/>
                  <a:buSzTx/>
                </a:pPr>
                <a:r>
                  <a:rPr lang="en-US" altLang="en-US" sz="2400" dirty="0">
                    <a:cs typeface="Arial" panose="020B0604020202020204" pitchFamily="34" charset="0"/>
                  </a:rPr>
                  <a:t>Cane</a:t>
                </a:r>
              </a:p>
            </p:txBody>
          </p:sp>
        </p:grpSp>
      </p:grpSp>
      <p:grpSp>
        <p:nvGrpSpPr>
          <p:cNvPr id="20483" name="Group 88"/>
          <p:cNvGrpSpPr>
            <a:grpSpLocks/>
          </p:cNvGrpSpPr>
          <p:nvPr/>
        </p:nvGrpSpPr>
        <p:grpSpPr bwMode="auto">
          <a:xfrm>
            <a:off x="663767" y="688557"/>
            <a:ext cx="3784600" cy="2895600"/>
            <a:chOff x="432" y="288"/>
            <a:chExt cx="2384" cy="1824"/>
          </a:xfrm>
        </p:grpSpPr>
        <p:sp>
          <p:nvSpPr>
            <p:cNvPr id="69643" name="Rectangle 11"/>
            <p:cNvSpPr>
              <a:spLocks noChangeArrowheads="1"/>
            </p:cNvSpPr>
            <p:nvPr/>
          </p:nvSpPr>
          <p:spPr bwMode="auto">
            <a:xfrm>
              <a:off x="2048" y="1440"/>
              <a:ext cx="768" cy="672"/>
            </a:xfrm>
            <a:prstGeom prst="rect">
              <a:avLst/>
            </a:prstGeom>
            <a:solidFill>
              <a:schemeClr val="accent2"/>
            </a:solidFill>
            <a:ln w="19050" cap="sq">
              <a:noFill/>
              <a:miter lim="800000"/>
              <a:headEnd type="none" w="sm" len="sm"/>
              <a:tailEnd type="none" w="sm" len="sm"/>
            </a:ln>
            <a:effectLst/>
          </p:spPr>
          <p:txBody>
            <a:bodyPr wrap="none" anchor="ctr"/>
            <a:lstStyle/>
            <a:p>
              <a:pPr>
                <a:defRPr/>
              </a:pPr>
              <a:endParaRPr lang="en-US">
                <a:latin typeface="Arial" charset="0"/>
              </a:endParaRPr>
            </a:p>
          </p:txBody>
        </p:sp>
        <p:sp>
          <p:nvSpPr>
            <p:cNvPr id="69644" name="Rectangle 12"/>
            <p:cNvSpPr>
              <a:spLocks noChangeArrowheads="1"/>
            </p:cNvSpPr>
            <p:nvPr/>
          </p:nvSpPr>
          <p:spPr bwMode="auto">
            <a:xfrm>
              <a:off x="1238" y="288"/>
              <a:ext cx="1578" cy="624"/>
            </a:xfrm>
            <a:prstGeom prst="rect">
              <a:avLst/>
            </a:prstGeom>
            <a:solidFill>
              <a:schemeClr val="accent2"/>
            </a:solidFill>
            <a:ln w="0" cap="sq">
              <a:noFill/>
              <a:miter lim="800000"/>
              <a:headEnd type="none" w="sm" len="sm"/>
              <a:tailEnd type="none" w="sm" len="sm"/>
            </a:ln>
            <a:effectLst/>
          </p:spPr>
          <p:txBody>
            <a:bodyPr wrap="none" anchor="ctr"/>
            <a:lstStyle/>
            <a:p>
              <a:pPr>
                <a:defRPr/>
              </a:pPr>
              <a:endParaRPr lang="en-US">
                <a:latin typeface="Arial" charset="0"/>
              </a:endParaRPr>
            </a:p>
          </p:txBody>
        </p:sp>
        <p:sp>
          <p:nvSpPr>
            <p:cNvPr id="20544" name="Text Box 13"/>
            <p:cNvSpPr txBox="1">
              <a:spLocks noChangeArrowheads="1"/>
            </p:cNvSpPr>
            <p:nvPr/>
          </p:nvSpPr>
          <p:spPr bwMode="auto">
            <a:xfrm>
              <a:off x="432" y="480"/>
              <a:ext cx="528" cy="291"/>
            </a:xfrm>
            <a:prstGeom prst="rect">
              <a:avLst/>
            </a:prstGeom>
            <a:solidFill>
              <a:schemeClr val="accent2"/>
            </a:solidFill>
            <a:ln w="19050" cap="sq">
              <a:solidFill>
                <a:schemeClr val="bg2"/>
              </a:solidFill>
              <a:miter lim="800000"/>
              <a:headEnd type="none" w="sm" len="sm"/>
              <a:tailEnd type="none" w="sm" len="sm"/>
            </a:ln>
          </p:spPr>
          <p:txBody>
            <a:bodyPr>
              <a:spAutoFit/>
            </a:bodyPr>
            <a:lstStyle>
              <a:lvl1pPr>
                <a:defRPr kumimoji="1" sz="2000">
                  <a:solidFill>
                    <a:srgbClr val="FFFFFF"/>
                  </a:solidFill>
                  <a:latin typeface="Arial" panose="020B0604020202020204" pitchFamily="34" charset="0"/>
                </a:defRPr>
              </a:lvl1pPr>
              <a:lvl2pPr marL="742950" indent="-285750">
                <a:defRPr kumimoji="1" sz="2000">
                  <a:solidFill>
                    <a:srgbClr val="FFFFFF"/>
                  </a:solidFill>
                  <a:latin typeface="Arial" panose="020B0604020202020204" pitchFamily="34" charset="0"/>
                </a:defRPr>
              </a:lvl2pPr>
              <a:lvl3pPr marL="1143000" indent="-228600">
                <a:defRPr kumimoji="1" sz="2000">
                  <a:solidFill>
                    <a:srgbClr val="FFFFFF"/>
                  </a:solidFill>
                  <a:latin typeface="Arial" panose="020B0604020202020204" pitchFamily="34" charset="0"/>
                </a:defRPr>
              </a:lvl3pPr>
              <a:lvl4pPr marL="1600200" indent="-228600">
                <a:defRPr kumimoji="1" sz="2000">
                  <a:solidFill>
                    <a:srgbClr val="FFFFFF"/>
                  </a:solidFill>
                  <a:latin typeface="Arial" panose="020B0604020202020204" pitchFamily="34" charset="0"/>
                </a:defRPr>
              </a:lvl4pPr>
              <a:lvl5pPr marL="2057400" indent="-228600">
                <a:defRPr kumimoji="1" sz="2000">
                  <a:solidFill>
                    <a:srgbClr val="FFFFFF"/>
                  </a:solidFill>
                  <a:latin typeface="Arial" panose="020B0604020202020204" pitchFamily="34" charset="0"/>
                </a:defRPr>
              </a:lvl5pPr>
              <a:lvl6pPr marL="25146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6pPr>
              <a:lvl7pPr marL="29718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7pPr>
              <a:lvl8pPr marL="34290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8pPr>
              <a:lvl9pPr marL="38862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9pPr>
            </a:lstStyle>
            <a:p>
              <a:pPr algn="ctr">
                <a:lnSpc>
                  <a:spcPct val="100000"/>
                </a:lnSpc>
                <a:spcBef>
                  <a:spcPct val="0"/>
                </a:spcBef>
                <a:buClrTx/>
                <a:buSzTx/>
              </a:pPr>
              <a:r>
                <a:rPr lang="en-US" altLang="en-US" sz="2400" dirty="0">
                  <a:solidFill>
                    <a:schemeClr val="tx2"/>
                  </a:solidFill>
                  <a:cs typeface="Arial" panose="020B0604020202020204" pitchFamily="34" charset="0"/>
                </a:rPr>
                <a:t>Sod</a:t>
              </a:r>
            </a:p>
          </p:txBody>
        </p:sp>
      </p:grpSp>
      <p:grpSp>
        <p:nvGrpSpPr>
          <p:cNvPr id="20485" name="Group 89"/>
          <p:cNvGrpSpPr>
            <a:grpSpLocks/>
          </p:cNvGrpSpPr>
          <p:nvPr/>
        </p:nvGrpSpPr>
        <p:grpSpPr bwMode="auto">
          <a:xfrm>
            <a:off x="655834" y="1660108"/>
            <a:ext cx="3597275" cy="4895851"/>
            <a:chOff x="427" y="900"/>
            <a:chExt cx="2266" cy="3084"/>
          </a:xfrm>
        </p:grpSpPr>
        <p:sp>
          <p:nvSpPr>
            <p:cNvPr id="69649" name="Rectangle 17"/>
            <p:cNvSpPr>
              <a:spLocks noChangeArrowheads="1"/>
            </p:cNvSpPr>
            <p:nvPr/>
          </p:nvSpPr>
          <p:spPr bwMode="auto">
            <a:xfrm>
              <a:off x="2048" y="3072"/>
              <a:ext cx="645" cy="912"/>
            </a:xfrm>
            <a:prstGeom prst="rect">
              <a:avLst/>
            </a:prstGeom>
            <a:solidFill>
              <a:srgbClr val="92D050"/>
            </a:solidFill>
            <a:ln w="19050" cap="sq">
              <a:noFill/>
              <a:miter lim="800000"/>
              <a:headEnd type="none" w="sm" len="sm"/>
              <a:tailEnd type="none" w="sm" len="sm"/>
            </a:ln>
            <a:effectLst/>
          </p:spPr>
          <p:txBody>
            <a:bodyPr wrap="none" anchor="ctr"/>
            <a:lstStyle/>
            <a:p>
              <a:pPr>
                <a:defRPr/>
              </a:pPr>
              <a:endParaRPr lang="en-US">
                <a:latin typeface="Arial" charset="0"/>
              </a:endParaRPr>
            </a:p>
          </p:txBody>
        </p:sp>
        <p:sp>
          <p:nvSpPr>
            <p:cNvPr id="69650" name="Rectangle 18"/>
            <p:cNvSpPr>
              <a:spLocks noChangeArrowheads="1"/>
            </p:cNvSpPr>
            <p:nvPr/>
          </p:nvSpPr>
          <p:spPr bwMode="auto">
            <a:xfrm>
              <a:off x="1237" y="3072"/>
              <a:ext cx="830" cy="912"/>
            </a:xfrm>
            <a:prstGeom prst="rect">
              <a:avLst/>
            </a:prstGeom>
            <a:solidFill>
              <a:srgbClr val="92D050"/>
            </a:solidFill>
            <a:ln w="19050" cap="sq">
              <a:noFill/>
              <a:miter lim="800000"/>
              <a:headEnd type="none" w="sm" len="sm"/>
              <a:tailEnd type="none" w="sm" len="sm"/>
            </a:ln>
            <a:effectLst/>
          </p:spPr>
          <p:txBody>
            <a:bodyPr wrap="none" anchor="ctr"/>
            <a:lstStyle/>
            <a:p>
              <a:pPr>
                <a:defRPr/>
              </a:pPr>
              <a:endParaRPr lang="en-US">
                <a:latin typeface="Arial" charset="0"/>
              </a:endParaRPr>
            </a:p>
          </p:txBody>
        </p:sp>
        <p:sp>
          <p:nvSpPr>
            <p:cNvPr id="69651" name="Rectangle 19"/>
            <p:cNvSpPr>
              <a:spLocks noChangeArrowheads="1"/>
            </p:cNvSpPr>
            <p:nvPr/>
          </p:nvSpPr>
          <p:spPr bwMode="auto">
            <a:xfrm>
              <a:off x="1237" y="2160"/>
              <a:ext cx="830" cy="864"/>
            </a:xfrm>
            <a:prstGeom prst="rect">
              <a:avLst/>
            </a:prstGeom>
            <a:solidFill>
              <a:srgbClr val="92D050"/>
            </a:solidFill>
            <a:ln w="19050" cap="sq">
              <a:noFill/>
              <a:miter lim="800000"/>
              <a:headEnd type="none" w="sm" len="sm"/>
              <a:tailEnd type="none" w="sm" len="sm"/>
            </a:ln>
            <a:effectLst/>
          </p:spPr>
          <p:txBody>
            <a:bodyPr wrap="none" anchor="ctr"/>
            <a:lstStyle/>
            <a:p>
              <a:pPr>
                <a:defRPr/>
              </a:pPr>
              <a:endParaRPr lang="en-US">
                <a:latin typeface="Arial" charset="0"/>
              </a:endParaRPr>
            </a:p>
          </p:txBody>
        </p:sp>
        <p:sp>
          <p:nvSpPr>
            <p:cNvPr id="20541" name="Text Box 20"/>
            <p:cNvSpPr txBox="1">
              <a:spLocks noChangeArrowheads="1"/>
            </p:cNvSpPr>
            <p:nvPr/>
          </p:nvSpPr>
          <p:spPr bwMode="auto">
            <a:xfrm>
              <a:off x="427" y="900"/>
              <a:ext cx="533" cy="291"/>
            </a:xfrm>
            <a:prstGeom prst="rect">
              <a:avLst/>
            </a:prstGeom>
            <a:solidFill>
              <a:srgbClr val="92D050"/>
            </a:solidFill>
            <a:ln w="19050" cap="sq">
              <a:solidFill>
                <a:schemeClr val="bg2"/>
              </a:solidFill>
              <a:miter lim="800000"/>
              <a:headEnd type="none" w="sm" len="sm"/>
              <a:tailEnd type="none" w="sm" len="sm"/>
            </a:ln>
          </p:spPr>
          <p:txBody>
            <a:bodyPr>
              <a:spAutoFit/>
            </a:bodyPr>
            <a:lstStyle>
              <a:lvl1pPr>
                <a:defRPr kumimoji="1" sz="2000">
                  <a:solidFill>
                    <a:srgbClr val="FFFFFF"/>
                  </a:solidFill>
                  <a:latin typeface="Arial" panose="020B0604020202020204" pitchFamily="34" charset="0"/>
                </a:defRPr>
              </a:lvl1pPr>
              <a:lvl2pPr marL="742950" indent="-285750">
                <a:defRPr kumimoji="1" sz="2000">
                  <a:solidFill>
                    <a:srgbClr val="FFFFFF"/>
                  </a:solidFill>
                  <a:latin typeface="Arial" panose="020B0604020202020204" pitchFamily="34" charset="0"/>
                </a:defRPr>
              </a:lvl2pPr>
              <a:lvl3pPr marL="1143000" indent="-228600">
                <a:defRPr kumimoji="1" sz="2000">
                  <a:solidFill>
                    <a:srgbClr val="FFFFFF"/>
                  </a:solidFill>
                  <a:latin typeface="Arial" panose="020B0604020202020204" pitchFamily="34" charset="0"/>
                </a:defRPr>
              </a:lvl3pPr>
              <a:lvl4pPr marL="1600200" indent="-228600">
                <a:defRPr kumimoji="1" sz="2000">
                  <a:solidFill>
                    <a:srgbClr val="FFFFFF"/>
                  </a:solidFill>
                  <a:latin typeface="Arial" panose="020B0604020202020204" pitchFamily="34" charset="0"/>
                </a:defRPr>
              </a:lvl4pPr>
              <a:lvl5pPr marL="2057400" indent="-228600">
                <a:defRPr kumimoji="1" sz="2000">
                  <a:solidFill>
                    <a:srgbClr val="FFFFFF"/>
                  </a:solidFill>
                  <a:latin typeface="Arial" panose="020B0604020202020204" pitchFamily="34" charset="0"/>
                </a:defRPr>
              </a:lvl5pPr>
              <a:lvl6pPr marL="25146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6pPr>
              <a:lvl7pPr marL="29718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7pPr>
              <a:lvl8pPr marL="34290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8pPr>
              <a:lvl9pPr marL="38862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9pPr>
            </a:lstStyle>
            <a:p>
              <a:pPr algn="ctr">
                <a:lnSpc>
                  <a:spcPct val="100000"/>
                </a:lnSpc>
                <a:spcBef>
                  <a:spcPct val="0"/>
                </a:spcBef>
                <a:buClrTx/>
                <a:buSzTx/>
              </a:pPr>
              <a:r>
                <a:rPr lang="en-US" altLang="en-US" sz="2400" dirty="0">
                  <a:solidFill>
                    <a:schemeClr val="tx2"/>
                  </a:solidFill>
                  <a:cs typeface="Arial" panose="020B0604020202020204" pitchFamily="34" charset="0"/>
                </a:rPr>
                <a:t>Leaf</a:t>
              </a:r>
            </a:p>
          </p:txBody>
        </p:sp>
      </p:grpSp>
      <p:grpSp>
        <p:nvGrpSpPr>
          <p:cNvPr id="20486" name="Group 85"/>
          <p:cNvGrpSpPr>
            <a:grpSpLocks/>
          </p:cNvGrpSpPr>
          <p:nvPr/>
        </p:nvGrpSpPr>
        <p:grpSpPr bwMode="auto">
          <a:xfrm>
            <a:off x="1936942" y="612357"/>
            <a:ext cx="5424883" cy="6400800"/>
            <a:chOff x="1388" y="240"/>
            <a:chExt cx="3845" cy="4032"/>
          </a:xfrm>
        </p:grpSpPr>
        <p:grpSp>
          <p:nvGrpSpPr>
            <p:cNvPr id="20507" name="Group 23"/>
            <p:cNvGrpSpPr>
              <a:grpSpLocks/>
            </p:cNvGrpSpPr>
            <p:nvPr/>
          </p:nvGrpSpPr>
          <p:grpSpPr bwMode="auto">
            <a:xfrm>
              <a:off x="1388" y="283"/>
              <a:ext cx="3845" cy="3989"/>
              <a:chOff x="1392" y="283"/>
              <a:chExt cx="3845" cy="3989"/>
            </a:xfrm>
          </p:grpSpPr>
          <p:grpSp>
            <p:nvGrpSpPr>
              <p:cNvPr id="20509" name="Group 24"/>
              <p:cNvGrpSpPr>
                <a:grpSpLocks/>
              </p:cNvGrpSpPr>
              <p:nvPr/>
            </p:nvGrpSpPr>
            <p:grpSpPr bwMode="auto">
              <a:xfrm>
                <a:off x="1396" y="283"/>
                <a:ext cx="3514" cy="3704"/>
                <a:chOff x="1396" y="283"/>
                <a:chExt cx="3514" cy="3704"/>
              </a:xfrm>
            </p:grpSpPr>
            <p:sp>
              <p:nvSpPr>
                <p:cNvPr id="69657" name="Freeform 25"/>
                <p:cNvSpPr>
                  <a:spLocks/>
                </p:cNvSpPr>
                <p:nvPr/>
              </p:nvSpPr>
              <p:spPr bwMode="auto">
                <a:xfrm>
                  <a:off x="1401" y="283"/>
                  <a:ext cx="3514" cy="3704"/>
                </a:xfrm>
                <a:custGeom>
                  <a:avLst/>
                  <a:gdLst/>
                  <a:ahLst/>
                  <a:cxnLst>
                    <a:cxn ang="0">
                      <a:pos x="9" y="11"/>
                    </a:cxn>
                    <a:cxn ang="0">
                      <a:pos x="0" y="3704"/>
                    </a:cxn>
                    <a:cxn ang="0">
                      <a:pos x="2587" y="3704"/>
                    </a:cxn>
                    <a:cxn ang="0">
                      <a:pos x="3514" y="1841"/>
                    </a:cxn>
                    <a:cxn ang="0">
                      <a:pos x="1758" y="1829"/>
                    </a:cxn>
                    <a:cxn ang="0">
                      <a:pos x="1749" y="0"/>
                    </a:cxn>
                    <a:cxn ang="0">
                      <a:pos x="9" y="11"/>
                    </a:cxn>
                  </a:cxnLst>
                  <a:rect l="0" t="0" r="r" b="b"/>
                  <a:pathLst>
                    <a:path w="3514" h="3704">
                      <a:moveTo>
                        <a:pt x="9" y="11"/>
                      </a:moveTo>
                      <a:lnTo>
                        <a:pt x="0" y="3704"/>
                      </a:lnTo>
                      <a:lnTo>
                        <a:pt x="2587" y="3704"/>
                      </a:lnTo>
                      <a:lnTo>
                        <a:pt x="3514" y="1841"/>
                      </a:lnTo>
                      <a:lnTo>
                        <a:pt x="1758" y="1829"/>
                      </a:lnTo>
                      <a:lnTo>
                        <a:pt x="1749" y="0"/>
                      </a:lnTo>
                      <a:lnTo>
                        <a:pt x="9" y="11"/>
                      </a:lnTo>
                      <a:close/>
                    </a:path>
                  </a:pathLst>
                </a:custGeom>
                <a:noFill/>
                <a:ln w="31750" cap="sq" cmpd="sng">
                  <a:solidFill>
                    <a:srgbClr val="33CCCC"/>
                  </a:solidFill>
                  <a:prstDash val="solid"/>
                  <a:round/>
                  <a:headEnd type="none" w="sm" len="sm"/>
                  <a:tailEnd type="none" w="sm" len="sm"/>
                </a:ln>
                <a:effectLst/>
              </p:spPr>
              <p:txBody>
                <a:bodyPr/>
                <a:lstStyle/>
                <a:p>
                  <a:pPr>
                    <a:defRPr/>
                  </a:pPr>
                  <a:endParaRPr lang="en-US">
                    <a:latin typeface="Arial" charset="0"/>
                  </a:endParaRPr>
                </a:p>
              </p:txBody>
            </p:sp>
            <p:sp>
              <p:nvSpPr>
                <p:cNvPr id="69658" name="Line 26"/>
                <p:cNvSpPr>
                  <a:spLocks noChangeShapeType="1"/>
                </p:cNvSpPr>
                <p:nvPr/>
              </p:nvSpPr>
              <p:spPr bwMode="auto">
                <a:xfrm>
                  <a:off x="1401" y="467"/>
                  <a:ext cx="1761" cy="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9659" name="Line 27"/>
                <p:cNvSpPr>
                  <a:spLocks noChangeShapeType="1"/>
                </p:cNvSpPr>
                <p:nvPr/>
              </p:nvSpPr>
              <p:spPr bwMode="auto">
                <a:xfrm>
                  <a:off x="1401" y="706"/>
                  <a:ext cx="1761" cy="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9660" name="Line 28"/>
                <p:cNvSpPr>
                  <a:spLocks noChangeShapeType="1"/>
                </p:cNvSpPr>
                <p:nvPr/>
              </p:nvSpPr>
              <p:spPr bwMode="auto">
                <a:xfrm>
                  <a:off x="1401" y="944"/>
                  <a:ext cx="1761" cy="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9661" name="Line 29"/>
                <p:cNvSpPr>
                  <a:spLocks noChangeShapeType="1"/>
                </p:cNvSpPr>
                <p:nvPr/>
              </p:nvSpPr>
              <p:spPr bwMode="auto">
                <a:xfrm>
                  <a:off x="1401" y="1183"/>
                  <a:ext cx="1761" cy="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9662" name="Line 30"/>
                <p:cNvSpPr>
                  <a:spLocks noChangeShapeType="1"/>
                </p:cNvSpPr>
                <p:nvPr/>
              </p:nvSpPr>
              <p:spPr bwMode="auto">
                <a:xfrm>
                  <a:off x="1401" y="1421"/>
                  <a:ext cx="1761" cy="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9663" name="Line 31"/>
                <p:cNvSpPr>
                  <a:spLocks noChangeShapeType="1"/>
                </p:cNvSpPr>
                <p:nvPr/>
              </p:nvSpPr>
              <p:spPr bwMode="auto">
                <a:xfrm>
                  <a:off x="1401" y="1660"/>
                  <a:ext cx="1761" cy="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9664" name="Line 32"/>
                <p:cNvSpPr>
                  <a:spLocks noChangeShapeType="1"/>
                </p:cNvSpPr>
                <p:nvPr/>
              </p:nvSpPr>
              <p:spPr bwMode="auto">
                <a:xfrm>
                  <a:off x="1401" y="1899"/>
                  <a:ext cx="1761" cy="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9665" name="Line 33"/>
                <p:cNvSpPr>
                  <a:spLocks noChangeShapeType="1"/>
                </p:cNvSpPr>
                <p:nvPr/>
              </p:nvSpPr>
              <p:spPr bwMode="auto">
                <a:xfrm>
                  <a:off x="1635" y="2137"/>
                  <a:ext cx="0" cy="185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9666" name="Line 34"/>
                <p:cNvSpPr>
                  <a:spLocks noChangeShapeType="1"/>
                </p:cNvSpPr>
                <p:nvPr/>
              </p:nvSpPr>
              <p:spPr bwMode="auto">
                <a:xfrm>
                  <a:off x="1868" y="2137"/>
                  <a:ext cx="0" cy="185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9667" name="Line 35"/>
                <p:cNvSpPr>
                  <a:spLocks noChangeShapeType="1"/>
                </p:cNvSpPr>
                <p:nvPr/>
              </p:nvSpPr>
              <p:spPr bwMode="auto">
                <a:xfrm>
                  <a:off x="2102" y="2137"/>
                  <a:ext cx="0" cy="185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9668" name="Line 36"/>
                <p:cNvSpPr>
                  <a:spLocks noChangeShapeType="1"/>
                </p:cNvSpPr>
                <p:nvPr/>
              </p:nvSpPr>
              <p:spPr bwMode="auto">
                <a:xfrm>
                  <a:off x="2515" y="2137"/>
                  <a:ext cx="0" cy="185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9669" name="Line 37"/>
                <p:cNvSpPr>
                  <a:spLocks noChangeShapeType="1"/>
                </p:cNvSpPr>
                <p:nvPr/>
              </p:nvSpPr>
              <p:spPr bwMode="auto">
                <a:xfrm>
                  <a:off x="2749" y="2137"/>
                  <a:ext cx="0" cy="185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9670" name="Line 38"/>
                <p:cNvSpPr>
                  <a:spLocks noChangeShapeType="1"/>
                </p:cNvSpPr>
                <p:nvPr/>
              </p:nvSpPr>
              <p:spPr bwMode="auto">
                <a:xfrm>
                  <a:off x="2983" y="2137"/>
                  <a:ext cx="0" cy="185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9671" name="Line 39"/>
                <p:cNvSpPr>
                  <a:spLocks noChangeShapeType="1"/>
                </p:cNvSpPr>
                <p:nvPr/>
              </p:nvSpPr>
              <p:spPr bwMode="auto">
                <a:xfrm>
                  <a:off x="3219" y="2137"/>
                  <a:ext cx="0" cy="185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9672" name="Line 40"/>
                <p:cNvSpPr>
                  <a:spLocks noChangeShapeType="1"/>
                </p:cNvSpPr>
                <p:nvPr/>
              </p:nvSpPr>
              <p:spPr bwMode="auto">
                <a:xfrm>
                  <a:off x="3396" y="2137"/>
                  <a:ext cx="0" cy="185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9673" name="Line 41"/>
                <p:cNvSpPr>
                  <a:spLocks noChangeShapeType="1"/>
                </p:cNvSpPr>
                <p:nvPr/>
              </p:nvSpPr>
              <p:spPr bwMode="auto">
                <a:xfrm>
                  <a:off x="3630" y="2137"/>
                  <a:ext cx="0" cy="185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9674" name="Line 42"/>
                <p:cNvSpPr>
                  <a:spLocks noChangeShapeType="1"/>
                </p:cNvSpPr>
                <p:nvPr/>
              </p:nvSpPr>
              <p:spPr bwMode="auto">
                <a:xfrm>
                  <a:off x="3865" y="2137"/>
                  <a:ext cx="0" cy="185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9675" name="Line 43"/>
                <p:cNvSpPr>
                  <a:spLocks noChangeShapeType="1"/>
                </p:cNvSpPr>
                <p:nvPr/>
              </p:nvSpPr>
              <p:spPr bwMode="auto">
                <a:xfrm>
                  <a:off x="4101" y="2137"/>
                  <a:ext cx="0" cy="1551"/>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9676" name="Line 44"/>
                <p:cNvSpPr>
                  <a:spLocks noChangeShapeType="1"/>
                </p:cNvSpPr>
                <p:nvPr/>
              </p:nvSpPr>
              <p:spPr bwMode="auto">
                <a:xfrm>
                  <a:off x="4277" y="2137"/>
                  <a:ext cx="0" cy="1253"/>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9677" name="Line 45"/>
                <p:cNvSpPr>
                  <a:spLocks noChangeShapeType="1"/>
                </p:cNvSpPr>
                <p:nvPr/>
              </p:nvSpPr>
              <p:spPr bwMode="auto">
                <a:xfrm>
                  <a:off x="4512" y="2137"/>
                  <a:ext cx="0" cy="776"/>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9678" name="Line 46"/>
                <p:cNvSpPr>
                  <a:spLocks noChangeShapeType="1"/>
                </p:cNvSpPr>
                <p:nvPr/>
              </p:nvSpPr>
              <p:spPr bwMode="auto">
                <a:xfrm>
                  <a:off x="4747" y="2137"/>
                  <a:ext cx="0" cy="239"/>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grpSp>
          <p:sp>
            <p:nvSpPr>
              <p:cNvPr id="69679" name="Freeform 47" descr="Shingle"/>
              <p:cNvSpPr>
                <a:spLocks/>
              </p:cNvSpPr>
              <p:nvPr/>
            </p:nvSpPr>
            <p:spPr bwMode="auto">
              <a:xfrm rot="25936">
                <a:off x="3935" y="1895"/>
                <a:ext cx="1302" cy="2377"/>
              </a:xfrm>
              <a:custGeom>
                <a:avLst/>
                <a:gdLst/>
                <a:ahLst/>
                <a:cxnLst>
                  <a:cxn ang="0">
                    <a:pos x="0" y="2448"/>
                  </a:cxn>
                  <a:cxn ang="0">
                    <a:pos x="1296" y="0"/>
                  </a:cxn>
                  <a:cxn ang="0">
                    <a:pos x="1344" y="96"/>
                  </a:cxn>
                  <a:cxn ang="0">
                    <a:pos x="1440" y="144"/>
                  </a:cxn>
                  <a:cxn ang="0">
                    <a:pos x="144" y="2544"/>
                  </a:cxn>
                  <a:cxn ang="0">
                    <a:pos x="144" y="2448"/>
                  </a:cxn>
                  <a:cxn ang="0">
                    <a:pos x="0" y="2448"/>
                  </a:cxn>
                </a:cxnLst>
                <a:rect l="0" t="0" r="r" b="b"/>
                <a:pathLst>
                  <a:path w="1440" h="2544">
                    <a:moveTo>
                      <a:pt x="0" y="2448"/>
                    </a:moveTo>
                    <a:lnTo>
                      <a:pt x="1296" y="0"/>
                    </a:lnTo>
                    <a:lnTo>
                      <a:pt x="1344" y="96"/>
                    </a:lnTo>
                    <a:lnTo>
                      <a:pt x="1440" y="144"/>
                    </a:lnTo>
                    <a:lnTo>
                      <a:pt x="144" y="2544"/>
                    </a:lnTo>
                    <a:lnTo>
                      <a:pt x="144" y="2448"/>
                    </a:lnTo>
                    <a:lnTo>
                      <a:pt x="0" y="2448"/>
                    </a:lnTo>
                    <a:close/>
                  </a:path>
                </a:pathLst>
              </a:custGeom>
              <a:pattFill prst="shingle">
                <a:fgClr>
                  <a:srgbClr val="0066FF"/>
                </a:fgClr>
                <a:bgClr>
                  <a:srgbClr val="0099FF"/>
                </a:bgClr>
              </a:pattFill>
              <a:ln w="19050" cap="sq" cmpd="sng">
                <a:solidFill>
                  <a:srgbClr val="000080"/>
                </a:solidFill>
                <a:prstDash val="solid"/>
                <a:round/>
                <a:headEnd type="none" w="sm" len="sm"/>
                <a:tailEnd type="none" w="sm" len="sm"/>
              </a:ln>
              <a:effectLst/>
            </p:spPr>
            <p:txBody>
              <a:bodyPr/>
              <a:lstStyle/>
              <a:p>
                <a:pPr>
                  <a:defRPr/>
                </a:pPr>
                <a:endParaRPr lang="en-US">
                  <a:latin typeface="Arial" charset="0"/>
                </a:endParaRPr>
              </a:p>
            </p:txBody>
          </p:sp>
          <p:sp>
            <p:nvSpPr>
              <p:cNvPr id="69680" name="Rectangle 48"/>
              <p:cNvSpPr>
                <a:spLocks noChangeArrowheads="1"/>
              </p:cNvSpPr>
              <p:nvPr/>
            </p:nvSpPr>
            <p:spPr bwMode="auto">
              <a:xfrm>
                <a:off x="2256" y="288"/>
                <a:ext cx="59" cy="3699"/>
              </a:xfrm>
              <a:prstGeom prst="rect">
                <a:avLst/>
              </a:prstGeom>
              <a:solidFill>
                <a:srgbClr val="33CCCC"/>
              </a:solidFill>
              <a:ln w="12700" cap="sq">
                <a:solidFill>
                  <a:srgbClr val="0000FF"/>
                </a:solidFill>
                <a:miter lim="800000"/>
                <a:headEnd type="none" w="sm" len="sm"/>
                <a:tailEnd type="none" w="sm" len="sm"/>
              </a:ln>
              <a:effectLst/>
            </p:spPr>
            <p:txBody>
              <a:bodyPr wrap="none" anchor="ctr"/>
              <a:lstStyle/>
              <a:p>
                <a:pPr>
                  <a:defRPr/>
                </a:pPr>
                <a:endParaRPr lang="en-US">
                  <a:latin typeface="Arial" charset="0"/>
                </a:endParaRPr>
              </a:p>
            </p:txBody>
          </p:sp>
          <p:sp>
            <p:nvSpPr>
              <p:cNvPr id="69681" name="Freeform 49"/>
              <p:cNvSpPr>
                <a:spLocks/>
              </p:cNvSpPr>
              <p:nvPr/>
            </p:nvSpPr>
            <p:spPr bwMode="auto">
              <a:xfrm>
                <a:off x="1410" y="2112"/>
                <a:ext cx="3516" cy="54"/>
              </a:xfrm>
              <a:custGeom>
                <a:avLst/>
                <a:gdLst/>
                <a:ahLst/>
                <a:cxnLst>
                  <a:cxn ang="0">
                    <a:pos x="0" y="54"/>
                  </a:cxn>
                  <a:cxn ang="0">
                    <a:pos x="3472" y="52"/>
                  </a:cxn>
                  <a:cxn ang="0">
                    <a:pos x="3516" y="0"/>
                  </a:cxn>
                  <a:cxn ang="0">
                    <a:pos x="0" y="0"/>
                  </a:cxn>
                  <a:cxn ang="0">
                    <a:pos x="0" y="54"/>
                  </a:cxn>
                </a:cxnLst>
                <a:rect l="0" t="0" r="r" b="b"/>
                <a:pathLst>
                  <a:path w="3516" h="54">
                    <a:moveTo>
                      <a:pt x="0" y="54"/>
                    </a:moveTo>
                    <a:lnTo>
                      <a:pt x="3472" y="52"/>
                    </a:lnTo>
                    <a:lnTo>
                      <a:pt x="3516" y="0"/>
                    </a:lnTo>
                    <a:lnTo>
                      <a:pt x="0" y="0"/>
                    </a:lnTo>
                    <a:lnTo>
                      <a:pt x="0" y="54"/>
                    </a:lnTo>
                    <a:close/>
                  </a:path>
                </a:pathLst>
              </a:custGeom>
              <a:solidFill>
                <a:srgbClr val="33CCCC"/>
              </a:solidFill>
              <a:ln w="12700" cap="sq" cmpd="sng">
                <a:solidFill>
                  <a:srgbClr val="0000FF"/>
                </a:solidFill>
                <a:prstDash val="solid"/>
                <a:round/>
                <a:headEnd type="none" w="sm" len="sm"/>
                <a:tailEnd type="none" w="sm" len="sm"/>
              </a:ln>
              <a:effectLst/>
            </p:spPr>
            <p:txBody>
              <a:bodyPr/>
              <a:lstStyle/>
              <a:p>
                <a:pPr>
                  <a:defRPr/>
                </a:pPr>
                <a:endParaRPr lang="en-US">
                  <a:latin typeface="Arial" charset="0"/>
                </a:endParaRPr>
              </a:p>
            </p:txBody>
          </p:sp>
          <p:sp>
            <p:nvSpPr>
              <p:cNvPr id="69682" name="Oval 50"/>
              <p:cNvSpPr>
                <a:spLocks noChangeArrowheads="1"/>
              </p:cNvSpPr>
              <p:nvPr/>
            </p:nvSpPr>
            <p:spPr bwMode="auto">
              <a:xfrm>
                <a:off x="4793" y="2018"/>
                <a:ext cx="176" cy="179"/>
              </a:xfrm>
              <a:prstGeom prst="ellipse">
                <a:avLst/>
              </a:prstGeom>
              <a:solidFill>
                <a:srgbClr val="C00000"/>
              </a:solidFill>
              <a:ln w="19050" cap="sq">
                <a:solidFill>
                  <a:srgbClr val="000000"/>
                </a:solidFill>
                <a:round/>
                <a:headEnd type="none" w="sm" len="sm"/>
                <a:tailEnd type="none" w="sm" len="sm"/>
              </a:ln>
              <a:effectLst/>
            </p:spPr>
            <p:txBody>
              <a:bodyPr wrap="none" anchor="ctr"/>
              <a:lstStyle/>
              <a:p>
                <a:pPr>
                  <a:defRPr/>
                </a:pPr>
                <a:endParaRPr lang="en-US">
                  <a:latin typeface="Arial" charset="0"/>
                </a:endParaRPr>
              </a:p>
            </p:txBody>
          </p:sp>
          <p:sp>
            <p:nvSpPr>
              <p:cNvPr id="69683" name="Freeform 51"/>
              <p:cNvSpPr>
                <a:spLocks/>
              </p:cNvSpPr>
              <p:nvPr/>
            </p:nvSpPr>
            <p:spPr bwMode="auto">
              <a:xfrm>
                <a:off x="1392" y="3024"/>
                <a:ext cx="3072" cy="48"/>
              </a:xfrm>
              <a:custGeom>
                <a:avLst/>
                <a:gdLst/>
                <a:ahLst/>
                <a:cxnLst>
                  <a:cxn ang="0">
                    <a:pos x="0" y="54"/>
                  </a:cxn>
                  <a:cxn ang="0">
                    <a:pos x="3472" y="52"/>
                  </a:cxn>
                  <a:cxn ang="0">
                    <a:pos x="3516" y="0"/>
                  </a:cxn>
                  <a:cxn ang="0">
                    <a:pos x="0" y="0"/>
                  </a:cxn>
                  <a:cxn ang="0">
                    <a:pos x="0" y="54"/>
                  </a:cxn>
                </a:cxnLst>
                <a:rect l="0" t="0" r="r" b="b"/>
                <a:pathLst>
                  <a:path w="3516" h="54">
                    <a:moveTo>
                      <a:pt x="0" y="54"/>
                    </a:moveTo>
                    <a:lnTo>
                      <a:pt x="3472" y="52"/>
                    </a:lnTo>
                    <a:lnTo>
                      <a:pt x="3516" y="0"/>
                    </a:lnTo>
                    <a:lnTo>
                      <a:pt x="0" y="0"/>
                    </a:lnTo>
                    <a:lnTo>
                      <a:pt x="0" y="54"/>
                    </a:lnTo>
                    <a:close/>
                  </a:path>
                </a:pathLst>
              </a:custGeom>
              <a:solidFill>
                <a:srgbClr val="33CCCC"/>
              </a:solidFill>
              <a:ln w="12700" cap="sq" cmpd="sng">
                <a:solidFill>
                  <a:srgbClr val="0000FF"/>
                </a:solidFill>
                <a:prstDash val="solid"/>
                <a:round/>
                <a:headEnd type="none" w="sm" len="sm"/>
                <a:tailEnd type="none" w="sm" len="sm"/>
              </a:ln>
              <a:effectLst/>
            </p:spPr>
            <p:txBody>
              <a:bodyPr/>
              <a:lstStyle/>
              <a:p>
                <a:pPr>
                  <a:defRPr/>
                </a:pPr>
                <a:endParaRPr lang="en-US">
                  <a:latin typeface="Arial" charset="0"/>
                </a:endParaRPr>
              </a:p>
            </p:txBody>
          </p:sp>
          <p:sp>
            <p:nvSpPr>
              <p:cNvPr id="69684" name="Oval 52"/>
              <p:cNvSpPr>
                <a:spLocks noChangeArrowheads="1"/>
              </p:cNvSpPr>
              <p:nvPr/>
            </p:nvSpPr>
            <p:spPr bwMode="auto">
              <a:xfrm>
                <a:off x="4322" y="2973"/>
                <a:ext cx="177" cy="179"/>
              </a:xfrm>
              <a:prstGeom prst="ellipse">
                <a:avLst/>
              </a:prstGeom>
              <a:solidFill>
                <a:srgbClr val="C00000"/>
              </a:solidFill>
              <a:ln w="19050" cap="sq">
                <a:solidFill>
                  <a:srgbClr val="000000"/>
                </a:solidFill>
                <a:round/>
                <a:headEnd type="none" w="sm" len="sm"/>
                <a:tailEnd type="none" w="sm" len="sm"/>
              </a:ln>
              <a:effectLst/>
            </p:spPr>
            <p:txBody>
              <a:bodyPr wrap="none" anchor="ctr"/>
              <a:lstStyle/>
              <a:p>
                <a:pPr>
                  <a:defRPr/>
                </a:pPr>
                <a:endParaRPr lang="en-US">
                  <a:latin typeface="Arial" charset="0"/>
                </a:endParaRPr>
              </a:p>
            </p:txBody>
          </p:sp>
        </p:grpSp>
        <p:sp>
          <p:nvSpPr>
            <p:cNvPr id="69686" name="Freeform 54"/>
            <p:cNvSpPr>
              <a:spLocks/>
            </p:cNvSpPr>
            <p:nvPr/>
          </p:nvSpPr>
          <p:spPr bwMode="auto">
            <a:xfrm>
              <a:off x="1393" y="240"/>
              <a:ext cx="1780" cy="1872"/>
            </a:xfrm>
            <a:custGeom>
              <a:avLst/>
              <a:gdLst/>
              <a:ahLst/>
              <a:cxnLst>
                <a:cxn ang="0">
                  <a:pos x="0" y="56"/>
                </a:cxn>
                <a:cxn ang="0">
                  <a:pos x="0" y="0"/>
                </a:cxn>
                <a:cxn ang="0">
                  <a:pos x="1776" y="0"/>
                </a:cxn>
                <a:cxn ang="0">
                  <a:pos x="1772" y="1872"/>
                </a:cxn>
                <a:cxn ang="0">
                  <a:pos x="1716" y="1872"/>
                </a:cxn>
                <a:cxn ang="0">
                  <a:pos x="1712" y="60"/>
                </a:cxn>
                <a:cxn ang="0">
                  <a:pos x="0" y="56"/>
                </a:cxn>
              </a:cxnLst>
              <a:rect l="0" t="0" r="r" b="b"/>
              <a:pathLst>
                <a:path w="1776" h="1872">
                  <a:moveTo>
                    <a:pt x="0" y="56"/>
                  </a:moveTo>
                  <a:lnTo>
                    <a:pt x="0" y="0"/>
                  </a:lnTo>
                  <a:lnTo>
                    <a:pt x="1776" y="0"/>
                  </a:lnTo>
                  <a:lnTo>
                    <a:pt x="1772" y="1872"/>
                  </a:lnTo>
                  <a:lnTo>
                    <a:pt x="1716" y="1872"/>
                  </a:lnTo>
                  <a:lnTo>
                    <a:pt x="1712" y="60"/>
                  </a:lnTo>
                  <a:lnTo>
                    <a:pt x="0" y="56"/>
                  </a:lnTo>
                  <a:close/>
                </a:path>
              </a:pathLst>
            </a:custGeom>
            <a:solidFill>
              <a:srgbClr val="33CCCC"/>
            </a:solidFill>
            <a:ln w="12700" cap="sq" cmpd="sng">
              <a:solidFill>
                <a:srgbClr val="0000FF"/>
              </a:solidFill>
              <a:prstDash val="solid"/>
              <a:round/>
              <a:headEnd type="none" w="sm" len="sm"/>
              <a:tailEnd type="none" w="sm" len="sm"/>
            </a:ln>
            <a:effectLst/>
          </p:spPr>
          <p:txBody>
            <a:bodyPr/>
            <a:lstStyle/>
            <a:p>
              <a:pPr>
                <a:defRPr/>
              </a:pPr>
              <a:endParaRPr lang="en-US">
                <a:latin typeface="Arial" charset="0"/>
              </a:endParaRPr>
            </a:p>
          </p:txBody>
        </p:sp>
      </p:grpSp>
      <p:grpSp>
        <p:nvGrpSpPr>
          <p:cNvPr id="9" name="Group 55"/>
          <p:cNvGrpSpPr>
            <a:grpSpLocks/>
          </p:cNvGrpSpPr>
          <p:nvPr/>
        </p:nvGrpSpPr>
        <p:grpSpPr bwMode="auto">
          <a:xfrm>
            <a:off x="6612574" y="3701634"/>
            <a:ext cx="2630978" cy="3149601"/>
            <a:chOff x="4660" y="2188"/>
            <a:chExt cx="1863" cy="1984"/>
          </a:xfrm>
        </p:grpSpPr>
        <p:sp>
          <p:nvSpPr>
            <p:cNvPr id="69688" name="AutoShape 56"/>
            <p:cNvSpPr>
              <a:spLocks noChangeArrowheads="1"/>
            </p:cNvSpPr>
            <p:nvPr/>
          </p:nvSpPr>
          <p:spPr bwMode="auto">
            <a:xfrm rot="-1067441">
              <a:off x="5057" y="2188"/>
              <a:ext cx="319" cy="116"/>
            </a:xfrm>
            <a:prstGeom prst="curvedUpArrow">
              <a:avLst>
                <a:gd name="adj1" fmla="val 55000"/>
                <a:gd name="adj2" fmla="val 110000"/>
                <a:gd name="adj3" fmla="val 33333"/>
              </a:avLst>
            </a:prstGeom>
            <a:gradFill rotWithShape="0">
              <a:gsLst>
                <a:gs pos="0">
                  <a:srgbClr val="0000FF"/>
                </a:gs>
                <a:gs pos="100000">
                  <a:srgbClr val="3399FF"/>
                </a:gs>
              </a:gsLst>
              <a:path path="rect">
                <a:fillToRect r="100000" b="100000"/>
              </a:path>
            </a:gradFill>
            <a:ln w="19050" cap="sq">
              <a:solidFill>
                <a:srgbClr val="000000"/>
              </a:solidFill>
              <a:miter lim="800000"/>
              <a:headEnd type="none" w="sm" len="sm"/>
              <a:tailEnd type="none" w="sm" len="sm"/>
            </a:ln>
            <a:effectLst/>
          </p:spPr>
          <p:txBody>
            <a:bodyPr wrap="none" anchor="ctr"/>
            <a:lstStyle/>
            <a:p>
              <a:pPr>
                <a:defRPr/>
              </a:pPr>
              <a:endParaRPr lang="en-US">
                <a:latin typeface="Arial" charset="0"/>
              </a:endParaRPr>
            </a:p>
          </p:txBody>
        </p:sp>
        <p:sp>
          <p:nvSpPr>
            <p:cNvPr id="20506" name="Text Box 57"/>
            <p:cNvSpPr txBox="1">
              <a:spLocks noChangeArrowheads="1"/>
            </p:cNvSpPr>
            <p:nvPr/>
          </p:nvSpPr>
          <p:spPr bwMode="auto">
            <a:xfrm>
              <a:off x="4660" y="2951"/>
              <a:ext cx="1863" cy="1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cap="sq">
                  <a:solidFill>
                    <a:srgbClr val="000000"/>
                  </a:solidFill>
                  <a:miter lim="800000"/>
                  <a:headEnd type="none" w="sm" len="sm"/>
                  <a:tailEnd type="none" w="sm" len="sm"/>
                </a14:hiddenLine>
              </a:ext>
            </a:extLst>
          </p:spPr>
          <p:txBody>
            <a:bodyPr wrap="square">
              <a:spAutoFit/>
            </a:bodyPr>
            <a:lstStyle>
              <a:lvl1pPr>
                <a:defRPr kumimoji="1" sz="2000">
                  <a:solidFill>
                    <a:srgbClr val="FFFFFF"/>
                  </a:solidFill>
                  <a:latin typeface="Arial" panose="020B0604020202020204" pitchFamily="34" charset="0"/>
                </a:defRPr>
              </a:lvl1pPr>
              <a:lvl2pPr marL="742950" indent="-285750">
                <a:defRPr kumimoji="1" sz="2000">
                  <a:solidFill>
                    <a:srgbClr val="FFFFFF"/>
                  </a:solidFill>
                  <a:latin typeface="Arial" panose="020B0604020202020204" pitchFamily="34" charset="0"/>
                </a:defRPr>
              </a:lvl2pPr>
              <a:lvl3pPr marL="1143000" indent="-228600">
                <a:defRPr kumimoji="1" sz="2000">
                  <a:solidFill>
                    <a:srgbClr val="FFFFFF"/>
                  </a:solidFill>
                  <a:latin typeface="Arial" panose="020B0604020202020204" pitchFamily="34" charset="0"/>
                </a:defRPr>
              </a:lvl3pPr>
              <a:lvl4pPr marL="1600200" indent="-228600">
                <a:defRPr kumimoji="1" sz="2000">
                  <a:solidFill>
                    <a:srgbClr val="FFFFFF"/>
                  </a:solidFill>
                  <a:latin typeface="Arial" panose="020B0604020202020204" pitchFamily="34" charset="0"/>
                </a:defRPr>
              </a:lvl4pPr>
              <a:lvl5pPr marL="2057400" indent="-228600">
                <a:defRPr kumimoji="1" sz="2000">
                  <a:solidFill>
                    <a:srgbClr val="FFFFFF"/>
                  </a:solidFill>
                  <a:latin typeface="Arial" panose="020B0604020202020204" pitchFamily="34" charset="0"/>
                </a:defRPr>
              </a:lvl5pPr>
              <a:lvl6pPr marL="25146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6pPr>
              <a:lvl7pPr marL="29718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7pPr>
              <a:lvl8pPr marL="34290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8pPr>
              <a:lvl9pPr marL="38862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9pPr>
            </a:lstStyle>
            <a:p>
              <a:pPr>
                <a:lnSpc>
                  <a:spcPct val="100000"/>
                </a:lnSpc>
                <a:spcBef>
                  <a:spcPct val="0"/>
                </a:spcBef>
                <a:buClrTx/>
                <a:buSzTx/>
              </a:pPr>
              <a:r>
                <a:rPr lang="en-US" altLang="en-US" b="1" u="sng" dirty="0">
                  <a:solidFill>
                    <a:schemeClr val="tx2"/>
                  </a:solidFill>
                  <a:cs typeface="Arial" panose="020B0604020202020204" pitchFamily="34" charset="0"/>
                </a:rPr>
                <a:t>Lowest P loads</a:t>
              </a:r>
            </a:p>
            <a:p>
              <a:pPr>
                <a:lnSpc>
                  <a:spcPct val="100000"/>
                </a:lnSpc>
                <a:spcBef>
                  <a:spcPct val="0"/>
                </a:spcBef>
                <a:buClrTx/>
                <a:buSzTx/>
              </a:pPr>
              <a:r>
                <a:rPr lang="en-US" altLang="en-US" sz="1600" dirty="0">
                  <a:solidFill>
                    <a:schemeClr val="tx2"/>
                  </a:solidFill>
                  <a:cs typeface="Arial" panose="020B0604020202020204" pitchFamily="34" charset="0"/>
                </a:rPr>
                <a:t>Hydraulic blocking of</a:t>
              </a:r>
            </a:p>
            <a:p>
              <a:pPr>
                <a:lnSpc>
                  <a:spcPct val="100000"/>
                </a:lnSpc>
                <a:spcBef>
                  <a:spcPct val="0"/>
                </a:spcBef>
                <a:buClrTx/>
                <a:buSzTx/>
              </a:pPr>
              <a:r>
                <a:rPr lang="en-US" altLang="en-US" sz="1600" dirty="0">
                  <a:solidFill>
                    <a:schemeClr val="tx2"/>
                  </a:solidFill>
                  <a:cs typeface="Arial" panose="020B0604020202020204" pitchFamily="34" charset="0"/>
                </a:rPr>
                <a:t>like crops + independent</a:t>
              </a:r>
            </a:p>
            <a:p>
              <a:pPr>
                <a:lnSpc>
                  <a:spcPct val="100000"/>
                </a:lnSpc>
                <a:spcBef>
                  <a:spcPct val="0"/>
                </a:spcBef>
                <a:buClrTx/>
                <a:buSzTx/>
              </a:pPr>
              <a:r>
                <a:rPr lang="en-US" altLang="en-US" sz="1600" dirty="0">
                  <a:solidFill>
                    <a:schemeClr val="tx2"/>
                  </a:solidFill>
                  <a:cs typeface="Arial" panose="020B0604020202020204" pitchFamily="34" charset="0"/>
                </a:rPr>
                <a:t>WT control achieves the</a:t>
              </a:r>
            </a:p>
            <a:p>
              <a:pPr>
                <a:lnSpc>
                  <a:spcPct val="100000"/>
                </a:lnSpc>
                <a:spcBef>
                  <a:spcPct val="0"/>
                </a:spcBef>
                <a:buClrTx/>
                <a:buSzTx/>
              </a:pPr>
              <a:r>
                <a:rPr lang="en-US" altLang="en-US" sz="1600" dirty="0">
                  <a:solidFill>
                    <a:schemeClr val="tx2"/>
                  </a:solidFill>
                  <a:cs typeface="Arial" panose="020B0604020202020204" pitchFamily="34" charset="0"/>
                </a:rPr>
                <a:t>greatest potential for </a:t>
              </a:r>
              <a:r>
                <a:rPr lang="en-US" altLang="en-US" sz="1600" dirty="0" smtClean="0">
                  <a:solidFill>
                    <a:schemeClr val="tx2"/>
                  </a:solidFill>
                  <a:cs typeface="Arial" panose="020B0604020202020204" pitchFamily="34" charset="0"/>
                </a:rPr>
                <a:t>reducing off-farm </a:t>
              </a:r>
              <a:r>
                <a:rPr lang="en-US" altLang="en-US" sz="1600" dirty="0">
                  <a:solidFill>
                    <a:schemeClr val="tx2"/>
                  </a:solidFill>
                  <a:cs typeface="Arial" panose="020B0604020202020204" pitchFamily="34" charset="0"/>
                </a:rPr>
                <a:t>drainage loads</a:t>
              </a:r>
            </a:p>
          </p:txBody>
        </p:sp>
      </p:grpSp>
      <p:sp>
        <p:nvSpPr>
          <p:cNvPr id="69690" name="Rectangle 58"/>
          <p:cNvSpPr>
            <a:spLocks noChangeArrowheads="1"/>
          </p:cNvSpPr>
          <p:nvPr/>
        </p:nvSpPr>
        <p:spPr bwMode="auto">
          <a:xfrm rot="8146142">
            <a:off x="3025970" y="1634708"/>
            <a:ext cx="244475" cy="274639"/>
          </a:xfrm>
          <a:prstGeom prst="rect">
            <a:avLst/>
          </a:prstGeom>
          <a:solidFill>
            <a:srgbClr val="C00000"/>
          </a:solidFill>
          <a:ln w="12700" cap="sq">
            <a:solidFill>
              <a:schemeClr val="bg2"/>
            </a:solidFill>
            <a:miter lim="800000"/>
            <a:headEnd type="none" w="sm" len="sm"/>
            <a:tailEnd type="none" w="sm" len="sm"/>
          </a:ln>
          <a:effectLst/>
        </p:spPr>
        <p:txBody>
          <a:bodyPr wrap="none" anchor="ctr"/>
          <a:lstStyle/>
          <a:p>
            <a:pPr>
              <a:defRPr/>
            </a:pPr>
            <a:endParaRPr lang="en-US">
              <a:latin typeface="Arial" charset="0"/>
            </a:endParaRPr>
          </a:p>
        </p:txBody>
      </p:sp>
      <p:grpSp>
        <p:nvGrpSpPr>
          <p:cNvPr id="10" name="Group 60"/>
          <p:cNvGrpSpPr>
            <a:grpSpLocks/>
          </p:cNvGrpSpPr>
          <p:nvPr/>
        </p:nvGrpSpPr>
        <p:grpSpPr bwMode="auto">
          <a:xfrm>
            <a:off x="2213167" y="3203157"/>
            <a:ext cx="2235200" cy="2362200"/>
            <a:chOff x="1584" y="1872"/>
            <a:chExt cx="1584" cy="1488"/>
          </a:xfrm>
        </p:grpSpPr>
        <p:sp>
          <p:nvSpPr>
            <p:cNvPr id="69693" name="Rectangle 61"/>
            <p:cNvSpPr>
              <a:spLocks noChangeArrowheads="1"/>
            </p:cNvSpPr>
            <p:nvPr/>
          </p:nvSpPr>
          <p:spPr bwMode="auto">
            <a:xfrm rot="8146142">
              <a:off x="2208" y="2064"/>
              <a:ext cx="172" cy="173"/>
            </a:xfrm>
            <a:prstGeom prst="rect">
              <a:avLst/>
            </a:prstGeom>
            <a:solidFill>
              <a:srgbClr val="C00000"/>
            </a:solidFill>
            <a:ln w="12700" cap="sq">
              <a:solidFill>
                <a:schemeClr val="bg2"/>
              </a:solidFill>
              <a:miter lim="800000"/>
              <a:headEnd type="none" w="sm" len="sm"/>
              <a:tailEnd type="none" w="sm" len="sm"/>
            </a:ln>
            <a:effectLst/>
          </p:spPr>
          <p:txBody>
            <a:bodyPr wrap="none" anchor="ctr"/>
            <a:lstStyle/>
            <a:p>
              <a:pPr>
                <a:defRPr/>
              </a:pPr>
              <a:endParaRPr lang="en-US">
                <a:latin typeface="Arial" charset="0"/>
              </a:endParaRPr>
            </a:p>
          </p:txBody>
        </p:sp>
        <p:sp>
          <p:nvSpPr>
            <p:cNvPr id="69694" name="Rectangle 62"/>
            <p:cNvSpPr>
              <a:spLocks noChangeArrowheads="1"/>
            </p:cNvSpPr>
            <p:nvPr/>
          </p:nvSpPr>
          <p:spPr bwMode="auto">
            <a:xfrm rot="8146142">
              <a:off x="2208" y="2976"/>
              <a:ext cx="172" cy="173"/>
            </a:xfrm>
            <a:prstGeom prst="rect">
              <a:avLst/>
            </a:prstGeom>
            <a:solidFill>
              <a:srgbClr val="C00000"/>
            </a:solidFill>
            <a:ln w="12700" cap="sq">
              <a:solidFill>
                <a:schemeClr val="bg2"/>
              </a:solidFill>
              <a:miter lim="800000"/>
              <a:headEnd type="none" w="sm" len="sm"/>
              <a:tailEnd type="none" w="sm" len="sm"/>
            </a:ln>
            <a:effectLst/>
          </p:spPr>
          <p:txBody>
            <a:bodyPr wrap="none" anchor="ctr"/>
            <a:lstStyle/>
            <a:p>
              <a:pPr>
                <a:defRPr/>
              </a:pPr>
              <a:endParaRPr lang="en-US">
                <a:latin typeface="Arial" charset="0"/>
              </a:endParaRPr>
            </a:p>
          </p:txBody>
        </p:sp>
        <p:sp>
          <p:nvSpPr>
            <p:cNvPr id="69695" name="AutoShape 63"/>
            <p:cNvSpPr>
              <a:spLocks noChangeArrowheads="1"/>
            </p:cNvSpPr>
            <p:nvPr/>
          </p:nvSpPr>
          <p:spPr bwMode="auto">
            <a:xfrm rot="-5400000">
              <a:off x="1920" y="2016"/>
              <a:ext cx="384" cy="96"/>
            </a:xfrm>
            <a:prstGeom prst="rightArrow">
              <a:avLst>
                <a:gd name="adj1" fmla="val 50000"/>
                <a:gd name="adj2" fmla="val 100000"/>
              </a:avLst>
            </a:prstGeom>
            <a:gradFill rotWithShape="0">
              <a:gsLst>
                <a:gs pos="0">
                  <a:srgbClr val="0099CC"/>
                </a:gs>
                <a:gs pos="100000">
                  <a:srgbClr val="0000FF"/>
                </a:gs>
              </a:gsLst>
              <a:lin ang="5400000" scaled="1"/>
            </a:gradFill>
            <a:ln w="12700" cap="sq">
              <a:solidFill>
                <a:schemeClr val="bg2"/>
              </a:solidFill>
              <a:miter lim="800000"/>
              <a:headEnd type="none" w="sm" len="sm"/>
              <a:tailEnd type="none" w="sm" len="sm"/>
            </a:ln>
            <a:effectLst/>
          </p:spPr>
          <p:txBody>
            <a:bodyPr wrap="none" anchor="ctr"/>
            <a:lstStyle/>
            <a:p>
              <a:pPr>
                <a:defRPr/>
              </a:pPr>
              <a:endParaRPr lang="en-US">
                <a:latin typeface="Arial" charset="0"/>
              </a:endParaRPr>
            </a:p>
          </p:txBody>
        </p:sp>
        <p:sp>
          <p:nvSpPr>
            <p:cNvPr id="69696" name="AutoShape 64"/>
            <p:cNvSpPr>
              <a:spLocks noChangeArrowheads="1"/>
            </p:cNvSpPr>
            <p:nvPr/>
          </p:nvSpPr>
          <p:spPr bwMode="auto">
            <a:xfrm rot="-5400000">
              <a:off x="1679" y="2016"/>
              <a:ext cx="384" cy="98"/>
            </a:xfrm>
            <a:prstGeom prst="rightArrow">
              <a:avLst>
                <a:gd name="adj1" fmla="val 50000"/>
                <a:gd name="adj2" fmla="val 100000"/>
              </a:avLst>
            </a:prstGeom>
            <a:gradFill rotWithShape="0">
              <a:gsLst>
                <a:gs pos="0">
                  <a:srgbClr val="0099CC"/>
                </a:gs>
                <a:gs pos="100000">
                  <a:srgbClr val="0000FF"/>
                </a:gs>
              </a:gsLst>
              <a:lin ang="5400000" scaled="1"/>
            </a:gradFill>
            <a:ln w="12700" cap="sq">
              <a:solidFill>
                <a:schemeClr val="bg2"/>
              </a:solidFill>
              <a:miter lim="800000"/>
              <a:headEnd type="none" w="sm" len="sm"/>
              <a:tailEnd type="none" w="sm" len="sm"/>
            </a:ln>
            <a:effectLst/>
          </p:spPr>
          <p:txBody>
            <a:bodyPr wrap="none" anchor="ctr"/>
            <a:lstStyle/>
            <a:p>
              <a:pPr>
                <a:defRPr/>
              </a:pPr>
              <a:endParaRPr lang="en-US">
                <a:latin typeface="Arial" charset="0"/>
              </a:endParaRPr>
            </a:p>
          </p:txBody>
        </p:sp>
        <p:sp>
          <p:nvSpPr>
            <p:cNvPr id="69697" name="AutoShape 65"/>
            <p:cNvSpPr>
              <a:spLocks noChangeArrowheads="1"/>
            </p:cNvSpPr>
            <p:nvPr/>
          </p:nvSpPr>
          <p:spPr bwMode="auto">
            <a:xfrm rot="-5400000">
              <a:off x="1440" y="2016"/>
              <a:ext cx="384" cy="96"/>
            </a:xfrm>
            <a:prstGeom prst="rightArrow">
              <a:avLst>
                <a:gd name="adj1" fmla="val 50000"/>
                <a:gd name="adj2" fmla="val 100000"/>
              </a:avLst>
            </a:prstGeom>
            <a:gradFill rotWithShape="0">
              <a:gsLst>
                <a:gs pos="0">
                  <a:srgbClr val="0099CC"/>
                </a:gs>
                <a:gs pos="100000">
                  <a:srgbClr val="0000FF"/>
                </a:gs>
              </a:gsLst>
              <a:lin ang="5400000" scaled="1"/>
            </a:gradFill>
            <a:ln w="12700" cap="sq">
              <a:solidFill>
                <a:schemeClr val="bg2"/>
              </a:solidFill>
              <a:miter lim="800000"/>
              <a:headEnd type="none" w="sm" len="sm"/>
              <a:tailEnd type="none" w="sm" len="sm"/>
            </a:ln>
            <a:effectLst/>
          </p:spPr>
          <p:txBody>
            <a:bodyPr wrap="none" anchor="ctr"/>
            <a:lstStyle/>
            <a:p>
              <a:pPr>
                <a:defRPr/>
              </a:pPr>
              <a:endParaRPr lang="en-US">
                <a:latin typeface="Arial" charset="0"/>
              </a:endParaRPr>
            </a:p>
          </p:txBody>
        </p:sp>
        <p:sp>
          <p:nvSpPr>
            <p:cNvPr id="69698" name="AutoShape 66"/>
            <p:cNvSpPr>
              <a:spLocks noChangeArrowheads="1"/>
            </p:cNvSpPr>
            <p:nvPr/>
          </p:nvSpPr>
          <p:spPr bwMode="auto">
            <a:xfrm rot="-2639790">
              <a:off x="2544" y="2976"/>
              <a:ext cx="386" cy="96"/>
            </a:xfrm>
            <a:prstGeom prst="rightArrow">
              <a:avLst>
                <a:gd name="adj1" fmla="val 50000"/>
                <a:gd name="adj2" fmla="val 100000"/>
              </a:avLst>
            </a:prstGeom>
            <a:gradFill rotWithShape="0">
              <a:gsLst>
                <a:gs pos="0">
                  <a:srgbClr val="0099CC"/>
                </a:gs>
                <a:gs pos="100000">
                  <a:srgbClr val="0000FF"/>
                </a:gs>
              </a:gsLst>
              <a:lin ang="5400000" scaled="1"/>
            </a:gradFill>
            <a:ln w="12700" cap="sq">
              <a:solidFill>
                <a:schemeClr val="bg2"/>
              </a:solidFill>
              <a:miter lim="800000"/>
              <a:headEnd type="none" w="sm" len="sm"/>
              <a:tailEnd type="none" w="sm" len="sm"/>
            </a:ln>
            <a:effectLst/>
          </p:spPr>
          <p:txBody>
            <a:bodyPr wrap="none" anchor="ctr"/>
            <a:lstStyle/>
            <a:p>
              <a:pPr>
                <a:defRPr/>
              </a:pPr>
              <a:endParaRPr lang="en-US">
                <a:latin typeface="Arial" charset="0"/>
              </a:endParaRPr>
            </a:p>
          </p:txBody>
        </p:sp>
        <p:sp>
          <p:nvSpPr>
            <p:cNvPr id="69699" name="AutoShape 67"/>
            <p:cNvSpPr>
              <a:spLocks noChangeArrowheads="1"/>
            </p:cNvSpPr>
            <p:nvPr/>
          </p:nvSpPr>
          <p:spPr bwMode="auto">
            <a:xfrm rot="-3936152">
              <a:off x="2255" y="2736"/>
              <a:ext cx="384" cy="98"/>
            </a:xfrm>
            <a:prstGeom prst="rightArrow">
              <a:avLst>
                <a:gd name="adj1" fmla="val 50000"/>
                <a:gd name="adj2" fmla="val 100000"/>
              </a:avLst>
            </a:prstGeom>
            <a:gradFill rotWithShape="0">
              <a:gsLst>
                <a:gs pos="0">
                  <a:srgbClr val="0099CC"/>
                </a:gs>
                <a:gs pos="100000">
                  <a:srgbClr val="0000FF"/>
                </a:gs>
              </a:gsLst>
              <a:lin ang="5400000" scaled="1"/>
            </a:gradFill>
            <a:ln w="12700" cap="sq">
              <a:solidFill>
                <a:schemeClr val="bg2"/>
              </a:solidFill>
              <a:miter lim="800000"/>
              <a:headEnd type="none" w="sm" len="sm"/>
              <a:tailEnd type="none" w="sm" len="sm"/>
            </a:ln>
            <a:effectLst/>
          </p:spPr>
          <p:txBody>
            <a:bodyPr wrap="none" anchor="ctr"/>
            <a:lstStyle/>
            <a:p>
              <a:pPr>
                <a:defRPr/>
              </a:pPr>
              <a:endParaRPr lang="en-US">
                <a:latin typeface="Arial" charset="0"/>
              </a:endParaRPr>
            </a:p>
          </p:txBody>
        </p:sp>
        <p:sp>
          <p:nvSpPr>
            <p:cNvPr id="69700" name="AutoShape 68"/>
            <p:cNvSpPr>
              <a:spLocks noChangeArrowheads="1"/>
            </p:cNvSpPr>
            <p:nvPr/>
          </p:nvSpPr>
          <p:spPr bwMode="auto">
            <a:xfrm rot="-1426716">
              <a:off x="2784" y="3264"/>
              <a:ext cx="384" cy="96"/>
            </a:xfrm>
            <a:prstGeom prst="rightArrow">
              <a:avLst>
                <a:gd name="adj1" fmla="val 50000"/>
                <a:gd name="adj2" fmla="val 100000"/>
              </a:avLst>
            </a:prstGeom>
            <a:gradFill rotWithShape="0">
              <a:gsLst>
                <a:gs pos="0">
                  <a:srgbClr val="0099CC"/>
                </a:gs>
                <a:gs pos="100000">
                  <a:srgbClr val="0000FF"/>
                </a:gs>
              </a:gsLst>
              <a:lin ang="5400000" scaled="1"/>
            </a:gradFill>
            <a:ln w="12700" cap="sq">
              <a:solidFill>
                <a:schemeClr val="bg2"/>
              </a:solidFill>
              <a:miter lim="800000"/>
              <a:headEnd type="none" w="sm" len="sm"/>
              <a:tailEnd type="none" w="sm" len="sm"/>
            </a:ln>
            <a:effectLst/>
          </p:spPr>
          <p:txBody>
            <a:bodyPr wrap="none" anchor="ctr"/>
            <a:lstStyle/>
            <a:p>
              <a:pPr>
                <a:defRPr/>
              </a:pPr>
              <a:endParaRPr lang="en-US">
                <a:latin typeface="Arial" charset="0"/>
              </a:endParaRPr>
            </a:p>
          </p:txBody>
        </p:sp>
      </p:grpSp>
      <p:grpSp>
        <p:nvGrpSpPr>
          <p:cNvPr id="20494" name="Group 92"/>
          <p:cNvGrpSpPr>
            <a:grpSpLocks/>
          </p:cNvGrpSpPr>
          <p:nvPr/>
        </p:nvGrpSpPr>
        <p:grpSpPr bwMode="auto">
          <a:xfrm>
            <a:off x="181166" y="3072987"/>
            <a:ext cx="1557339" cy="3482975"/>
            <a:chOff x="128" y="1790"/>
            <a:chExt cx="981" cy="2194"/>
          </a:xfrm>
        </p:grpSpPr>
        <p:pic>
          <p:nvPicPr>
            <p:cNvPr id="20495" name="Picture 71" descr="culv"/>
            <p:cNvPicPr>
              <a:picLocks noChangeAspect="1" noChangeArrowheads="1"/>
            </p:cNvPicPr>
            <p:nvPr/>
          </p:nvPicPr>
          <p:blipFill>
            <a:blip r:embed="rId3">
              <a:extLst>
                <a:ext uri="{28A0092B-C50C-407E-A947-70E740481C1C}">
                  <a14:useLocalDpi xmlns:a14="http://schemas.microsoft.com/office/drawing/2010/main" val="0"/>
                </a:ext>
              </a:extLst>
            </a:blip>
            <a:srcRect l="22910" r="20859"/>
            <a:stretch>
              <a:fillRect/>
            </a:stretch>
          </p:blipFill>
          <p:spPr bwMode="auto">
            <a:xfrm>
              <a:off x="213" y="1790"/>
              <a:ext cx="863" cy="115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20496" name="Picture 72" descr="culv_4way"/>
            <p:cNvPicPr>
              <a:picLocks noChangeAspect="1" noChangeArrowheads="1"/>
            </p:cNvPicPr>
            <p:nvPr/>
          </p:nvPicPr>
          <p:blipFill>
            <a:blip r:embed="rId4">
              <a:extLst>
                <a:ext uri="{28A0092B-C50C-407E-A947-70E740481C1C}">
                  <a14:useLocalDpi xmlns:a14="http://schemas.microsoft.com/office/drawing/2010/main" val="0"/>
                </a:ext>
              </a:extLst>
            </a:blip>
            <a:srcRect l="10664" t="8878" r="17168" b="7735"/>
            <a:stretch>
              <a:fillRect/>
            </a:stretch>
          </p:blipFill>
          <p:spPr bwMode="auto">
            <a:xfrm>
              <a:off x="128" y="3134"/>
              <a:ext cx="981" cy="85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1478604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457200" y="685800"/>
            <a:ext cx="8229600" cy="685800"/>
          </a:xfrm>
        </p:spPr>
        <p:txBody>
          <a:bodyPr>
            <a:normAutofit fontScale="90000"/>
          </a:bodyPr>
          <a:lstStyle/>
          <a:p>
            <a:pPr algn="ctr" defTabSz="914400">
              <a:defRPr/>
            </a:pPr>
            <a:r>
              <a:rPr lang="en-US" b="1" dirty="0" smtClean="0">
                <a:latin typeface="Arial" panose="020B0604020202020204" pitchFamily="34" charset="0"/>
                <a:cs typeface="Arial" panose="020B0604020202020204" pitchFamily="34" charset="0"/>
              </a:rPr>
              <a:t>Water Management BMPs</a:t>
            </a:r>
            <a:endParaRPr lang="en-US" sz="4000" b="1" dirty="0" smtClean="0">
              <a:latin typeface="Arial" panose="020B0604020202020204" pitchFamily="34" charset="0"/>
              <a:cs typeface="Arial" panose="020B0604020202020204" pitchFamily="34" charset="0"/>
            </a:endParaRPr>
          </a:p>
        </p:txBody>
      </p:sp>
      <p:sp>
        <p:nvSpPr>
          <p:cNvPr id="174083" name="Rectangle 3"/>
          <p:cNvSpPr>
            <a:spLocks noGrp="1" noChangeArrowheads="1"/>
          </p:cNvSpPr>
          <p:nvPr>
            <p:ph type="body" idx="1"/>
          </p:nvPr>
        </p:nvSpPr>
        <p:spPr>
          <a:xfrm>
            <a:off x="685800" y="1600200"/>
            <a:ext cx="8001000" cy="4525963"/>
          </a:xfrm>
        </p:spPr>
        <p:txBody>
          <a:bodyPr/>
          <a:lstStyle/>
          <a:p>
            <a:pPr marL="342900" indent="-342900" defTabSz="914400">
              <a:buSzPct val="90000"/>
              <a:buFontTx/>
              <a:buNone/>
              <a:defRPr/>
            </a:pPr>
            <a:r>
              <a:rPr lang="en-US" sz="2800" b="1" u="sng" dirty="0" smtClean="0">
                <a:solidFill>
                  <a:schemeClr val="tx2"/>
                </a:solidFill>
                <a:latin typeface="Arial" panose="020B0604020202020204" pitchFamily="34" charset="0"/>
                <a:cs typeface="Arial" panose="020B0604020202020204" pitchFamily="34" charset="0"/>
              </a:rPr>
              <a:t>Recirculation</a:t>
            </a:r>
          </a:p>
          <a:p>
            <a:pPr marL="342900" indent="-342900" defTabSz="914400">
              <a:buClr>
                <a:schemeClr val="accent2"/>
              </a:buClr>
              <a:buSzPct val="90000"/>
              <a:buFontTx/>
              <a:buChar char="•"/>
              <a:defRPr/>
            </a:pPr>
            <a:r>
              <a:rPr lang="en-US" sz="2800" dirty="0" smtClean="0">
                <a:solidFill>
                  <a:schemeClr val="tx2"/>
                </a:solidFill>
                <a:latin typeface="Arial" panose="020B0604020202020204" pitchFamily="34" charset="0"/>
                <a:cs typeface="Arial" panose="020B0604020202020204" pitchFamily="34" charset="0"/>
              </a:rPr>
              <a:t>Enables the cultivation of higher P requiring crops without greatly impacting discharge water quality by rerouting high P water</a:t>
            </a:r>
          </a:p>
          <a:p>
            <a:pPr marL="342900" indent="-342900" defTabSz="914400">
              <a:spcAft>
                <a:spcPts val="1200"/>
              </a:spcAft>
              <a:buClr>
                <a:schemeClr val="accent2"/>
              </a:buClr>
              <a:buSzPct val="90000"/>
              <a:buFontTx/>
              <a:buChar char="•"/>
              <a:defRPr/>
            </a:pPr>
            <a:r>
              <a:rPr lang="en-US" sz="2800" dirty="0" smtClean="0">
                <a:solidFill>
                  <a:schemeClr val="tx2"/>
                </a:solidFill>
                <a:latin typeface="Arial" panose="020B0604020202020204" pitchFamily="34" charset="0"/>
                <a:cs typeface="Arial" panose="020B0604020202020204" pitchFamily="34" charset="0"/>
              </a:rPr>
              <a:t>Especially important for rice drawdown waters</a:t>
            </a:r>
          </a:p>
          <a:p>
            <a:pPr marL="342900" indent="-342900" defTabSz="914400">
              <a:buSzPct val="90000"/>
              <a:buFontTx/>
              <a:buNone/>
              <a:defRPr/>
            </a:pPr>
            <a:r>
              <a:rPr lang="en-US" sz="2800" b="1" u="sng" dirty="0" smtClean="0">
                <a:solidFill>
                  <a:schemeClr val="tx2"/>
                </a:solidFill>
                <a:latin typeface="Arial" panose="020B0604020202020204" pitchFamily="34" charset="0"/>
                <a:cs typeface="Arial" panose="020B0604020202020204" pitchFamily="34" charset="0"/>
              </a:rPr>
              <a:t>Hydraulic Canal Dredging</a:t>
            </a:r>
          </a:p>
          <a:p>
            <a:pPr marL="342900" indent="-342900" defTabSz="914400">
              <a:buClr>
                <a:schemeClr val="accent2"/>
              </a:buClr>
              <a:buSzPct val="90000"/>
              <a:buFontTx/>
              <a:buChar char="•"/>
              <a:defRPr/>
            </a:pPr>
            <a:r>
              <a:rPr lang="en-US" sz="2800" dirty="0" smtClean="0">
                <a:solidFill>
                  <a:schemeClr val="tx2"/>
                </a:solidFill>
                <a:latin typeface="Arial" panose="020B0604020202020204" pitchFamily="34" charset="0"/>
                <a:cs typeface="Arial" panose="020B0604020202020204" pitchFamily="34" charset="0"/>
              </a:rPr>
              <a:t>Relocation of canal bottom sediments and particulate matter into fields by intensive targeted pumping (canal cleaning)</a:t>
            </a:r>
          </a:p>
        </p:txBody>
      </p:sp>
    </p:spTree>
    <p:extLst>
      <p:ext uri="{BB962C8B-B14F-4D97-AF65-F5344CB8AC3E}">
        <p14:creationId xmlns:p14="http://schemas.microsoft.com/office/powerpoint/2010/main" val="173833868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94" name="Rectangle 82"/>
          <p:cNvSpPr>
            <a:spLocks noChangeArrowheads="1"/>
          </p:cNvSpPr>
          <p:nvPr/>
        </p:nvSpPr>
        <p:spPr bwMode="auto">
          <a:xfrm>
            <a:off x="5945188" y="5981700"/>
            <a:ext cx="293687" cy="182563"/>
          </a:xfrm>
          <a:prstGeom prst="rect">
            <a:avLst/>
          </a:prstGeom>
          <a:solidFill>
            <a:srgbClr val="CCFFFF"/>
          </a:solidFill>
          <a:ln w="9525" algn="ctr">
            <a:noFill/>
            <a:miter lim="800000"/>
            <a:headEnd/>
            <a:tailEnd/>
          </a:ln>
          <a:effectLst/>
        </p:spPr>
        <p:txBody>
          <a:bodyPr wrap="none" anchor="ctr"/>
          <a:lstStyle/>
          <a:p>
            <a:pPr>
              <a:defRPr/>
            </a:pPr>
            <a:endParaRPr lang="en-US">
              <a:latin typeface="Arial" charset="0"/>
            </a:endParaRPr>
          </a:p>
        </p:txBody>
      </p:sp>
      <p:sp>
        <p:nvSpPr>
          <p:cNvPr id="243795" name="Rectangle 83"/>
          <p:cNvSpPr>
            <a:spLocks noChangeArrowheads="1"/>
          </p:cNvSpPr>
          <p:nvPr/>
        </p:nvSpPr>
        <p:spPr bwMode="auto">
          <a:xfrm>
            <a:off x="4314825" y="5981700"/>
            <a:ext cx="369888" cy="182563"/>
          </a:xfrm>
          <a:prstGeom prst="rect">
            <a:avLst/>
          </a:prstGeom>
          <a:solidFill>
            <a:srgbClr val="CCFFFF"/>
          </a:solidFill>
          <a:ln w="9525" algn="ctr">
            <a:noFill/>
            <a:miter lim="800000"/>
            <a:headEnd/>
            <a:tailEnd/>
          </a:ln>
          <a:effectLst/>
        </p:spPr>
        <p:txBody>
          <a:bodyPr wrap="none" anchor="ctr"/>
          <a:lstStyle/>
          <a:p>
            <a:pPr>
              <a:defRPr/>
            </a:pPr>
            <a:endParaRPr lang="en-US">
              <a:latin typeface="Arial" charset="0"/>
            </a:endParaRPr>
          </a:p>
        </p:txBody>
      </p:sp>
      <p:sp>
        <p:nvSpPr>
          <p:cNvPr id="243796" name="Rectangle 84"/>
          <p:cNvSpPr>
            <a:spLocks noChangeArrowheads="1"/>
          </p:cNvSpPr>
          <p:nvPr/>
        </p:nvSpPr>
        <p:spPr bwMode="auto">
          <a:xfrm>
            <a:off x="2871788" y="5989638"/>
            <a:ext cx="304800" cy="182562"/>
          </a:xfrm>
          <a:prstGeom prst="rect">
            <a:avLst/>
          </a:prstGeom>
          <a:solidFill>
            <a:srgbClr val="CCFFFF"/>
          </a:solidFill>
          <a:ln w="9525" algn="ctr">
            <a:noFill/>
            <a:miter lim="800000"/>
            <a:headEnd/>
            <a:tailEnd/>
          </a:ln>
          <a:effectLst/>
        </p:spPr>
        <p:txBody>
          <a:bodyPr wrap="none" anchor="ctr"/>
          <a:lstStyle/>
          <a:p>
            <a:pPr>
              <a:defRPr/>
            </a:pPr>
            <a:endParaRPr lang="en-US">
              <a:latin typeface="Arial" charset="0"/>
            </a:endParaRPr>
          </a:p>
        </p:txBody>
      </p:sp>
      <p:sp>
        <p:nvSpPr>
          <p:cNvPr id="243770" name="Rectangle 58"/>
          <p:cNvSpPr>
            <a:spLocks noChangeArrowheads="1"/>
          </p:cNvSpPr>
          <p:nvPr/>
        </p:nvSpPr>
        <p:spPr bwMode="auto">
          <a:xfrm>
            <a:off x="5907088" y="2543175"/>
            <a:ext cx="341312" cy="182563"/>
          </a:xfrm>
          <a:prstGeom prst="rect">
            <a:avLst/>
          </a:prstGeom>
          <a:solidFill>
            <a:srgbClr val="CCFFFF"/>
          </a:solidFill>
          <a:ln w="9525" algn="ctr">
            <a:noFill/>
            <a:miter lim="800000"/>
            <a:headEnd/>
            <a:tailEnd/>
          </a:ln>
          <a:effectLst/>
        </p:spPr>
        <p:txBody>
          <a:bodyPr wrap="none" anchor="ctr"/>
          <a:lstStyle/>
          <a:p>
            <a:pPr>
              <a:defRPr/>
            </a:pPr>
            <a:endParaRPr lang="en-US">
              <a:latin typeface="Arial" charset="0"/>
            </a:endParaRPr>
          </a:p>
        </p:txBody>
      </p:sp>
      <p:sp>
        <p:nvSpPr>
          <p:cNvPr id="243769" name="Rectangle 57"/>
          <p:cNvSpPr>
            <a:spLocks noChangeArrowheads="1"/>
          </p:cNvSpPr>
          <p:nvPr/>
        </p:nvSpPr>
        <p:spPr bwMode="auto">
          <a:xfrm>
            <a:off x="4316413" y="2543175"/>
            <a:ext cx="331787" cy="182563"/>
          </a:xfrm>
          <a:prstGeom prst="rect">
            <a:avLst/>
          </a:prstGeom>
          <a:solidFill>
            <a:srgbClr val="CCFFFF"/>
          </a:solidFill>
          <a:ln w="9525" algn="ctr">
            <a:noFill/>
            <a:miter lim="800000"/>
            <a:headEnd/>
            <a:tailEnd/>
          </a:ln>
          <a:effectLst/>
        </p:spPr>
        <p:txBody>
          <a:bodyPr wrap="none" anchor="ctr"/>
          <a:lstStyle/>
          <a:p>
            <a:pPr>
              <a:defRPr/>
            </a:pPr>
            <a:endParaRPr lang="en-US">
              <a:latin typeface="Arial" charset="0"/>
            </a:endParaRPr>
          </a:p>
        </p:txBody>
      </p:sp>
      <p:sp>
        <p:nvSpPr>
          <p:cNvPr id="243768" name="Rectangle 56"/>
          <p:cNvSpPr>
            <a:spLocks noChangeArrowheads="1"/>
          </p:cNvSpPr>
          <p:nvPr/>
        </p:nvSpPr>
        <p:spPr bwMode="auto">
          <a:xfrm>
            <a:off x="2847975" y="2551113"/>
            <a:ext cx="352425" cy="182562"/>
          </a:xfrm>
          <a:prstGeom prst="rect">
            <a:avLst/>
          </a:prstGeom>
          <a:solidFill>
            <a:srgbClr val="CCFFFF"/>
          </a:solidFill>
          <a:ln w="9525" algn="ctr">
            <a:noFill/>
            <a:miter lim="800000"/>
            <a:headEnd/>
            <a:tailEnd/>
          </a:ln>
          <a:effectLst/>
        </p:spPr>
        <p:txBody>
          <a:bodyPr wrap="none" anchor="ctr"/>
          <a:lstStyle/>
          <a:p>
            <a:pPr>
              <a:defRPr/>
            </a:pPr>
            <a:endParaRPr lang="en-US">
              <a:latin typeface="Arial" charset="0"/>
            </a:endParaRPr>
          </a:p>
        </p:txBody>
      </p:sp>
      <p:sp>
        <p:nvSpPr>
          <p:cNvPr id="243771" name="Rectangle 59"/>
          <p:cNvSpPr>
            <a:spLocks noChangeArrowheads="1"/>
          </p:cNvSpPr>
          <p:nvPr/>
        </p:nvSpPr>
        <p:spPr bwMode="auto">
          <a:xfrm>
            <a:off x="5907088" y="4000500"/>
            <a:ext cx="341312" cy="182563"/>
          </a:xfrm>
          <a:prstGeom prst="rect">
            <a:avLst/>
          </a:prstGeom>
          <a:solidFill>
            <a:srgbClr val="CCFFFF"/>
          </a:solidFill>
          <a:ln w="9525" algn="ctr">
            <a:noFill/>
            <a:miter lim="800000"/>
            <a:headEnd/>
            <a:tailEnd/>
          </a:ln>
          <a:effectLst/>
        </p:spPr>
        <p:txBody>
          <a:bodyPr wrap="none" anchor="ctr"/>
          <a:lstStyle/>
          <a:p>
            <a:pPr>
              <a:defRPr/>
            </a:pPr>
            <a:endParaRPr lang="en-US">
              <a:latin typeface="Arial" charset="0"/>
            </a:endParaRPr>
          </a:p>
        </p:txBody>
      </p:sp>
      <p:sp>
        <p:nvSpPr>
          <p:cNvPr id="243772" name="Rectangle 60"/>
          <p:cNvSpPr>
            <a:spLocks noChangeArrowheads="1"/>
          </p:cNvSpPr>
          <p:nvPr/>
        </p:nvSpPr>
        <p:spPr bwMode="auto">
          <a:xfrm>
            <a:off x="4316413" y="4000500"/>
            <a:ext cx="331787" cy="182563"/>
          </a:xfrm>
          <a:prstGeom prst="rect">
            <a:avLst/>
          </a:prstGeom>
          <a:solidFill>
            <a:srgbClr val="CCFFFF"/>
          </a:solidFill>
          <a:ln w="9525" algn="ctr">
            <a:noFill/>
            <a:miter lim="800000"/>
            <a:headEnd/>
            <a:tailEnd/>
          </a:ln>
          <a:effectLst/>
        </p:spPr>
        <p:txBody>
          <a:bodyPr wrap="none" anchor="ctr"/>
          <a:lstStyle/>
          <a:p>
            <a:pPr>
              <a:defRPr/>
            </a:pPr>
            <a:endParaRPr lang="en-US">
              <a:latin typeface="Arial" charset="0"/>
            </a:endParaRPr>
          </a:p>
        </p:txBody>
      </p:sp>
      <p:sp>
        <p:nvSpPr>
          <p:cNvPr id="243773" name="Rectangle 61"/>
          <p:cNvSpPr>
            <a:spLocks noChangeArrowheads="1"/>
          </p:cNvSpPr>
          <p:nvPr/>
        </p:nvSpPr>
        <p:spPr bwMode="auto">
          <a:xfrm>
            <a:off x="2847975" y="4008438"/>
            <a:ext cx="352425" cy="182562"/>
          </a:xfrm>
          <a:prstGeom prst="rect">
            <a:avLst/>
          </a:prstGeom>
          <a:solidFill>
            <a:srgbClr val="CCFFFF"/>
          </a:solidFill>
          <a:ln w="9525" algn="ctr">
            <a:noFill/>
            <a:miter lim="800000"/>
            <a:headEnd/>
            <a:tailEnd/>
          </a:ln>
          <a:effectLst/>
        </p:spPr>
        <p:txBody>
          <a:bodyPr wrap="none" anchor="ctr"/>
          <a:lstStyle/>
          <a:p>
            <a:pPr>
              <a:defRPr/>
            </a:pPr>
            <a:endParaRPr lang="en-US">
              <a:latin typeface="Arial" charset="0"/>
            </a:endParaRPr>
          </a:p>
        </p:txBody>
      </p:sp>
      <p:sp>
        <p:nvSpPr>
          <p:cNvPr id="243748" name="Freeform 36" descr="50%"/>
          <p:cNvSpPr>
            <a:spLocks/>
          </p:cNvSpPr>
          <p:nvPr/>
        </p:nvSpPr>
        <p:spPr bwMode="auto">
          <a:xfrm>
            <a:off x="1589088" y="1931988"/>
            <a:ext cx="5965825" cy="744537"/>
          </a:xfrm>
          <a:custGeom>
            <a:avLst/>
            <a:gdLst/>
            <a:ahLst/>
            <a:cxnLst>
              <a:cxn ang="0">
                <a:pos x="0" y="0"/>
              </a:cxn>
              <a:cxn ang="0">
                <a:pos x="822" y="0"/>
              </a:cxn>
              <a:cxn ang="0">
                <a:pos x="822" y="588"/>
              </a:cxn>
              <a:cxn ang="0">
                <a:pos x="996" y="588"/>
              </a:cxn>
              <a:cxn ang="0">
                <a:pos x="996" y="6"/>
              </a:cxn>
              <a:cxn ang="0">
                <a:pos x="1764" y="6"/>
              </a:cxn>
              <a:cxn ang="0">
                <a:pos x="1764" y="588"/>
              </a:cxn>
              <a:cxn ang="0">
                <a:pos x="1950" y="588"/>
              </a:cxn>
              <a:cxn ang="0">
                <a:pos x="1950" y="12"/>
              </a:cxn>
              <a:cxn ang="0">
                <a:pos x="2796" y="12"/>
              </a:cxn>
              <a:cxn ang="0">
                <a:pos x="2796" y="588"/>
              </a:cxn>
              <a:cxn ang="0">
                <a:pos x="2958" y="588"/>
              </a:cxn>
              <a:cxn ang="0">
                <a:pos x="2958" y="12"/>
              </a:cxn>
              <a:cxn ang="0">
                <a:pos x="3828" y="12"/>
              </a:cxn>
              <a:cxn ang="0">
                <a:pos x="3828" y="582"/>
              </a:cxn>
              <a:cxn ang="0">
                <a:pos x="0" y="594"/>
              </a:cxn>
              <a:cxn ang="0">
                <a:pos x="0" y="0"/>
              </a:cxn>
            </a:cxnLst>
            <a:rect l="0" t="0" r="r" b="b"/>
            <a:pathLst>
              <a:path w="3828" h="594">
                <a:moveTo>
                  <a:pt x="0" y="0"/>
                </a:moveTo>
                <a:lnTo>
                  <a:pt x="822" y="0"/>
                </a:lnTo>
                <a:lnTo>
                  <a:pt x="822" y="588"/>
                </a:lnTo>
                <a:lnTo>
                  <a:pt x="996" y="588"/>
                </a:lnTo>
                <a:lnTo>
                  <a:pt x="996" y="6"/>
                </a:lnTo>
                <a:lnTo>
                  <a:pt x="1764" y="6"/>
                </a:lnTo>
                <a:lnTo>
                  <a:pt x="1764" y="588"/>
                </a:lnTo>
                <a:lnTo>
                  <a:pt x="1950" y="588"/>
                </a:lnTo>
                <a:lnTo>
                  <a:pt x="1950" y="12"/>
                </a:lnTo>
                <a:lnTo>
                  <a:pt x="2796" y="12"/>
                </a:lnTo>
                <a:lnTo>
                  <a:pt x="2796" y="588"/>
                </a:lnTo>
                <a:lnTo>
                  <a:pt x="2958" y="588"/>
                </a:lnTo>
                <a:lnTo>
                  <a:pt x="2958" y="12"/>
                </a:lnTo>
                <a:lnTo>
                  <a:pt x="3828" y="12"/>
                </a:lnTo>
                <a:lnTo>
                  <a:pt x="3828" y="582"/>
                </a:lnTo>
                <a:lnTo>
                  <a:pt x="0" y="594"/>
                </a:lnTo>
                <a:lnTo>
                  <a:pt x="0" y="0"/>
                </a:lnTo>
                <a:close/>
              </a:path>
            </a:pathLst>
          </a:custGeom>
          <a:pattFill prst="pct10">
            <a:fgClr>
              <a:schemeClr val="tx1">
                <a:lumMod val="50000"/>
                <a:lumOff val="50000"/>
              </a:schemeClr>
            </a:fgClr>
            <a:bgClr>
              <a:schemeClr val="accent5">
                <a:lumMod val="60000"/>
                <a:lumOff val="40000"/>
              </a:schemeClr>
            </a:bgClr>
          </a:pattFill>
          <a:ln w="12700">
            <a:solidFill>
              <a:schemeClr val="tx1"/>
            </a:solidFill>
            <a:round/>
            <a:headEnd/>
            <a:tailEnd/>
          </a:ln>
          <a:effectLst/>
        </p:spPr>
        <p:txBody>
          <a:bodyPr/>
          <a:lstStyle/>
          <a:p>
            <a:pPr>
              <a:defRPr/>
            </a:pPr>
            <a:endParaRPr lang="en-US">
              <a:latin typeface="Arial" charset="0"/>
            </a:endParaRPr>
          </a:p>
        </p:txBody>
      </p:sp>
      <p:sp>
        <p:nvSpPr>
          <p:cNvPr id="243749" name="Freeform 37" descr="Small confetti"/>
          <p:cNvSpPr>
            <a:spLocks/>
          </p:cNvSpPr>
          <p:nvPr/>
        </p:nvSpPr>
        <p:spPr bwMode="auto">
          <a:xfrm>
            <a:off x="1590675" y="2667000"/>
            <a:ext cx="5962650" cy="114300"/>
          </a:xfrm>
          <a:custGeom>
            <a:avLst/>
            <a:gdLst/>
            <a:ahLst/>
            <a:cxnLst>
              <a:cxn ang="0">
                <a:pos x="0" y="0"/>
              </a:cxn>
              <a:cxn ang="0">
                <a:pos x="3756" y="2"/>
              </a:cxn>
              <a:cxn ang="0">
                <a:pos x="3756" y="71"/>
              </a:cxn>
              <a:cxn ang="0">
                <a:pos x="0" y="72"/>
              </a:cxn>
              <a:cxn ang="0">
                <a:pos x="0" y="0"/>
              </a:cxn>
            </a:cxnLst>
            <a:rect l="0" t="0" r="r" b="b"/>
            <a:pathLst>
              <a:path w="3756" h="72">
                <a:moveTo>
                  <a:pt x="0" y="0"/>
                </a:moveTo>
                <a:lnTo>
                  <a:pt x="3756" y="2"/>
                </a:lnTo>
                <a:lnTo>
                  <a:pt x="3756" y="71"/>
                </a:lnTo>
                <a:lnTo>
                  <a:pt x="0" y="72"/>
                </a:lnTo>
                <a:lnTo>
                  <a:pt x="0" y="0"/>
                </a:lnTo>
                <a:close/>
              </a:path>
            </a:pathLst>
          </a:custGeom>
          <a:pattFill prst="smConfetti">
            <a:fgClr>
              <a:schemeClr val="tx2"/>
            </a:fgClr>
            <a:bgClr>
              <a:schemeClr val="tx1"/>
            </a:bgClr>
          </a:pattFill>
          <a:ln w="9525">
            <a:solidFill>
              <a:schemeClr val="tx1"/>
            </a:solidFill>
            <a:round/>
            <a:headEnd/>
            <a:tailEnd/>
          </a:ln>
          <a:effectLst/>
        </p:spPr>
        <p:txBody>
          <a:bodyPr/>
          <a:lstStyle/>
          <a:p>
            <a:pPr>
              <a:defRPr/>
            </a:pPr>
            <a:endParaRPr lang="en-US">
              <a:latin typeface="Arial" charset="0"/>
            </a:endParaRPr>
          </a:p>
        </p:txBody>
      </p:sp>
      <p:sp>
        <p:nvSpPr>
          <p:cNvPr id="243750" name="Freeform 38" descr="Horizontal brick"/>
          <p:cNvSpPr>
            <a:spLocks/>
          </p:cNvSpPr>
          <p:nvPr/>
        </p:nvSpPr>
        <p:spPr bwMode="auto">
          <a:xfrm>
            <a:off x="1587500" y="2767013"/>
            <a:ext cx="5967413" cy="219075"/>
          </a:xfrm>
          <a:custGeom>
            <a:avLst/>
            <a:gdLst/>
            <a:ahLst/>
            <a:cxnLst>
              <a:cxn ang="0">
                <a:pos x="0" y="0"/>
              </a:cxn>
              <a:cxn ang="0">
                <a:pos x="3759" y="5"/>
              </a:cxn>
              <a:cxn ang="0">
                <a:pos x="3759" y="136"/>
              </a:cxn>
              <a:cxn ang="0">
                <a:pos x="3" y="138"/>
              </a:cxn>
              <a:cxn ang="0">
                <a:pos x="0" y="0"/>
              </a:cxn>
            </a:cxnLst>
            <a:rect l="0" t="0" r="r" b="b"/>
            <a:pathLst>
              <a:path w="3759" h="138">
                <a:moveTo>
                  <a:pt x="0" y="0"/>
                </a:moveTo>
                <a:lnTo>
                  <a:pt x="3759" y="5"/>
                </a:lnTo>
                <a:lnTo>
                  <a:pt x="3759" y="136"/>
                </a:lnTo>
                <a:lnTo>
                  <a:pt x="3" y="138"/>
                </a:lnTo>
                <a:lnTo>
                  <a:pt x="0" y="0"/>
                </a:lnTo>
                <a:close/>
              </a:path>
            </a:pathLst>
          </a:custGeom>
          <a:pattFill prst="horzBrick">
            <a:fgClr>
              <a:schemeClr val="bg1"/>
            </a:fgClr>
            <a:bgClr>
              <a:schemeClr val="tx1"/>
            </a:bgClr>
          </a:pattFill>
          <a:ln w="9525">
            <a:solidFill>
              <a:schemeClr val="tx1"/>
            </a:solidFill>
            <a:round/>
            <a:headEnd/>
            <a:tailEnd/>
          </a:ln>
          <a:effectLst/>
        </p:spPr>
        <p:txBody>
          <a:bodyPr/>
          <a:lstStyle/>
          <a:p>
            <a:pPr>
              <a:defRPr/>
            </a:pPr>
            <a:endParaRPr lang="en-US">
              <a:latin typeface="Arial" charset="0"/>
            </a:endParaRPr>
          </a:p>
        </p:txBody>
      </p:sp>
      <p:sp>
        <p:nvSpPr>
          <p:cNvPr id="243751" name="Freeform 39" descr="80%"/>
          <p:cNvSpPr>
            <a:spLocks/>
          </p:cNvSpPr>
          <p:nvPr/>
        </p:nvSpPr>
        <p:spPr bwMode="auto">
          <a:xfrm>
            <a:off x="1589088" y="2884488"/>
            <a:ext cx="5965825" cy="544512"/>
          </a:xfrm>
          <a:custGeom>
            <a:avLst/>
            <a:gdLst/>
            <a:ahLst/>
            <a:cxnLst>
              <a:cxn ang="0">
                <a:pos x="0" y="6"/>
              </a:cxn>
              <a:cxn ang="0">
                <a:pos x="3834" y="0"/>
              </a:cxn>
              <a:cxn ang="0">
                <a:pos x="3834" y="114"/>
              </a:cxn>
              <a:cxn ang="0">
                <a:pos x="6" y="114"/>
              </a:cxn>
              <a:cxn ang="0">
                <a:pos x="0" y="6"/>
              </a:cxn>
            </a:cxnLst>
            <a:rect l="0" t="0" r="r" b="b"/>
            <a:pathLst>
              <a:path w="3834" h="114">
                <a:moveTo>
                  <a:pt x="0" y="6"/>
                </a:moveTo>
                <a:lnTo>
                  <a:pt x="3834" y="0"/>
                </a:lnTo>
                <a:lnTo>
                  <a:pt x="3834" y="114"/>
                </a:lnTo>
                <a:lnTo>
                  <a:pt x="6" y="114"/>
                </a:lnTo>
                <a:lnTo>
                  <a:pt x="0" y="6"/>
                </a:lnTo>
                <a:close/>
              </a:path>
            </a:pathLst>
          </a:custGeom>
          <a:pattFill prst="pct5">
            <a:fgClr>
              <a:schemeClr val="bg1"/>
            </a:fgClr>
            <a:bgClr>
              <a:srgbClr val="92D050"/>
            </a:bgClr>
          </a:pattFill>
          <a:ln w="9525">
            <a:solidFill>
              <a:schemeClr val="tx1"/>
            </a:solidFill>
            <a:round/>
            <a:headEnd/>
            <a:tailEnd/>
          </a:ln>
          <a:effectLst/>
        </p:spPr>
        <p:txBody>
          <a:bodyPr/>
          <a:lstStyle/>
          <a:p>
            <a:pPr>
              <a:defRPr/>
            </a:pPr>
            <a:endParaRPr lang="en-US">
              <a:latin typeface="Arial" charset="0"/>
            </a:endParaRPr>
          </a:p>
        </p:txBody>
      </p:sp>
      <p:sp>
        <p:nvSpPr>
          <p:cNvPr id="243753" name="Freeform 41" descr="50%"/>
          <p:cNvSpPr>
            <a:spLocks/>
          </p:cNvSpPr>
          <p:nvPr/>
        </p:nvSpPr>
        <p:spPr bwMode="auto">
          <a:xfrm>
            <a:off x="1598613" y="3846513"/>
            <a:ext cx="5964237" cy="277812"/>
          </a:xfrm>
          <a:custGeom>
            <a:avLst/>
            <a:gdLst/>
            <a:ahLst/>
            <a:cxnLst>
              <a:cxn ang="0">
                <a:pos x="0" y="0"/>
              </a:cxn>
              <a:cxn ang="0">
                <a:pos x="822" y="0"/>
              </a:cxn>
              <a:cxn ang="0">
                <a:pos x="822" y="588"/>
              </a:cxn>
              <a:cxn ang="0">
                <a:pos x="996" y="588"/>
              </a:cxn>
              <a:cxn ang="0">
                <a:pos x="996" y="6"/>
              </a:cxn>
              <a:cxn ang="0">
                <a:pos x="1764" y="6"/>
              </a:cxn>
              <a:cxn ang="0">
                <a:pos x="1764" y="588"/>
              </a:cxn>
              <a:cxn ang="0">
                <a:pos x="1950" y="588"/>
              </a:cxn>
              <a:cxn ang="0">
                <a:pos x="1950" y="12"/>
              </a:cxn>
              <a:cxn ang="0">
                <a:pos x="2796" y="12"/>
              </a:cxn>
              <a:cxn ang="0">
                <a:pos x="2796" y="588"/>
              </a:cxn>
              <a:cxn ang="0">
                <a:pos x="2958" y="588"/>
              </a:cxn>
              <a:cxn ang="0">
                <a:pos x="2958" y="12"/>
              </a:cxn>
              <a:cxn ang="0">
                <a:pos x="3828" y="12"/>
              </a:cxn>
              <a:cxn ang="0">
                <a:pos x="3828" y="582"/>
              </a:cxn>
              <a:cxn ang="0">
                <a:pos x="0" y="594"/>
              </a:cxn>
              <a:cxn ang="0">
                <a:pos x="0" y="0"/>
              </a:cxn>
            </a:cxnLst>
            <a:rect l="0" t="0" r="r" b="b"/>
            <a:pathLst>
              <a:path w="3828" h="594">
                <a:moveTo>
                  <a:pt x="0" y="0"/>
                </a:moveTo>
                <a:lnTo>
                  <a:pt x="822" y="0"/>
                </a:lnTo>
                <a:lnTo>
                  <a:pt x="822" y="588"/>
                </a:lnTo>
                <a:lnTo>
                  <a:pt x="996" y="588"/>
                </a:lnTo>
                <a:lnTo>
                  <a:pt x="996" y="6"/>
                </a:lnTo>
                <a:lnTo>
                  <a:pt x="1764" y="6"/>
                </a:lnTo>
                <a:lnTo>
                  <a:pt x="1764" y="588"/>
                </a:lnTo>
                <a:lnTo>
                  <a:pt x="1950" y="588"/>
                </a:lnTo>
                <a:lnTo>
                  <a:pt x="1950" y="12"/>
                </a:lnTo>
                <a:lnTo>
                  <a:pt x="2796" y="12"/>
                </a:lnTo>
                <a:lnTo>
                  <a:pt x="2796" y="588"/>
                </a:lnTo>
                <a:lnTo>
                  <a:pt x="2958" y="588"/>
                </a:lnTo>
                <a:lnTo>
                  <a:pt x="2958" y="12"/>
                </a:lnTo>
                <a:lnTo>
                  <a:pt x="3828" y="12"/>
                </a:lnTo>
                <a:lnTo>
                  <a:pt x="3828" y="582"/>
                </a:lnTo>
                <a:lnTo>
                  <a:pt x="0" y="594"/>
                </a:lnTo>
                <a:lnTo>
                  <a:pt x="0" y="0"/>
                </a:lnTo>
                <a:close/>
              </a:path>
            </a:pathLst>
          </a:custGeom>
          <a:pattFill prst="pct5">
            <a:fgClr>
              <a:schemeClr val="tx1"/>
            </a:fgClr>
            <a:bgClr>
              <a:schemeClr val="accent5">
                <a:lumMod val="60000"/>
                <a:lumOff val="40000"/>
              </a:schemeClr>
            </a:bgClr>
          </a:pattFill>
          <a:ln w="12700">
            <a:solidFill>
              <a:schemeClr val="tx1"/>
            </a:solidFill>
            <a:round/>
            <a:headEnd/>
            <a:tailEnd/>
          </a:ln>
          <a:effectLst/>
        </p:spPr>
        <p:txBody>
          <a:bodyPr/>
          <a:lstStyle/>
          <a:p>
            <a:pPr>
              <a:defRPr/>
            </a:pPr>
            <a:endParaRPr lang="en-US">
              <a:latin typeface="Arial" charset="0"/>
            </a:endParaRPr>
          </a:p>
        </p:txBody>
      </p:sp>
      <p:sp>
        <p:nvSpPr>
          <p:cNvPr id="243754" name="Freeform 42"/>
          <p:cNvSpPr>
            <a:spLocks/>
          </p:cNvSpPr>
          <p:nvPr/>
        </p:nvSpPr>
        <p:spPr bwMode="auto">
          <a:xfrm>
            <a:off x="1597025" y="4113213"/>
            <a:ext cx="5965825" cy="109537"/>
          </a:xfrm>
          <a:custGeom>
            <a:avLst/>
            <a:gdLst/>
            <a:ahLst/>
            <a:cxnLst>
              <a:cxn ang="0">
                <a:pos x="0" y="6"/>
              </a:cxn>
              <a:cxn ang="0">
                <a:pos x="3758" y="0"/>
              </a:cxn>
              <a:cxn ang="0">
                <a:pos x="3758" y="69"/>
              </a:cxn>
              <a:cxn ang="0">
                <a:pos x="1" y="69"/>
              </a:cxn>
              <a:cxn ang="0">
                <a:pos x="0" y="6"/>
              </a:cxn>
            </a:cxnLst>
            <a:rect l="0" t="0" r="r" b="b"/>
            <a:pathLst>
              <a:path w="3758" h="69">
                <a:moveTo>
                  <a:pt x="0" y="6"/>
                </a:moveTo>
                <a:lnTo>
                  <a:pt x="3758" y="0"/>
                </a:lnTo>
                <a:lnTo>
                  <a:pt x="3758" y="69"/>
                </a:lnTo>
                <a:lnTo>
                  <a:pt x="1" y="69"/>
                </a:lnTo>
                <a:lnTo>
                  <a:pt x="0" y="6"/>
                </a:lnTo>
                <a:close/>
              </a:path>
            </a:pathLst>
          </a:custGeom>
          <a:pattFill prst="smConfetti">
            <a:fgClr>
              <a:schemeClr val="tx2"/>
            </a:fgClr>
            <a:bgClr>
              <a:schemeClr val="tx1"/>
            </a:bgClr>
          </a:pattFill>
          <a:ln w="9525">
            <a:solidFill>
              <a:schemeClr val="tx1"/>
            </a:solidFill>
            <a:round/>
            <a:headEnd/>
            <a:tailEnd/>
          </a:ln>
          <a:effectLst/>
        </p:spPr>
        <p:txBody>
          <a:bodyPr/>
          <a:lstStyle/>
          <a:p>
            <a:pPr>
              <a:defRPr/>
            </a:pPr>
            <a:endParaRPr lang="en-US">
              <a:latin typeface="Arial" charset="0"/>
            </a:endParaRPr>
          </a:p>
        </p:txBody>
      </p:sp>
      <p:sp>
        <p:nvSpPr>
          <p:cNvPr id="243755" name="Freeform 43" descr="Horizontal brick"/>
          <p:cNvSpPr>
            <a:spLocks/>
          </p:cNvSpPr>
          <p:nvPr/>
        </p:nvSpPr>
        <p:spPr bwMode="auto">
          <a:xfrm>
            <a:off x="1597025" y="4217988"/>
            <a:ext cx="5967413" cy="212725"/>
          </a:xfrm>
          <a:custGeom>
            <a:avLst/>
            <a:gdLst/>
            <a:ahLst/>
            <a:cxnLst>
              <a:cxn ang="0">
                <a:pos x="0" y="0"/>
              </a:cxn>
              <a:cxn ang="0">
                <a:pos x="3758" y="3"/>
              </a:cxn>
              <a:cxn ang="0">
                <a:pos x="3759" y="114"/>
              </a:cxn>
              <a:cxn ang="0">
                <a:pos x="1" y="134"/>
              </a:cxn>
              <a:cxn ang="0">
                <a:pos x="0" y="0"/>
              </a:cxn>
            </a:cxnLst>
            <a:rect l="0" t="0" r="r" b="b"/>
            <a:pathLst>
              <a:path w="3759" h="134">
                <a:moveTo>
                  <a:pt x="0" y="0"/>
                </a:moveTo>
                <a:lnTo>
                  <a:pt x="3758" y="3"/>
                </a:lnTo>
                <a:lnTo>
                  <a:pt x="3759" y="114"/>
                </a:lnTo>
                <a:lnTo>
                  <a:pt x="1" y="134"/>
                </a:lnTo>
                <a:lnTo>
                  <a:pt x="0" y="0"/>
                </a:lnTo>
                <a:close/>
              </a:path>
            </a:pathLst>
          </a:custGeom>
          <a:pattFill prst="horzBrick">
            <a:fgClr>
              <a:schemeClr val="bg1"/>
            </a:fgClr>
            <a:bgClr>
              <a:schemeClr val="tx1"/>
            </a:bgClr>
          </a:pattFill>
          <a:ln w="9525">
            <a:solidFill>
              <a:schemeClr val="tx1"/>
            </a:solidFill>
            <a:round/>
            <a:headEnd/>
            <a:tailEnd/>
          </a:ln>
          <a:effectLst/>
        </p:spPr>
        <p:txBody>
          <a:bodyPr/>
          <a:lstStyle/>
          <a:p>
            <a:pPr>
              <a:defRPr/>
            </a:pPr>
            <a:endParaRPr lang="en-US">
              <a:latin typeface="Arial" charset="0"/>
            </a:endParaRPr>
          </a:p>
        </p:txBody>
      </p:sp>
      <p:sp>
        <p:nvSpPr>
          <p:cNvPr id="243756" name="Freeform 44" descr="80%"/>
          <p:cNvSpPr>
            <a:spLocks/>
          </p:cNvSpPr>
          <p:nvPr/>
        </p:nvSpPr>
        <p:spPr bwMode="auto">
          <a:xfrm>
            <a:off x="1598613" y="4408488"/>
            <a:ext cx="5964237" cy="544512"/>
          </a:xfrm>
          <a:custGeom>
            <a:avLst/>
            <a:gdLst/>
            <a:ahLst/>
            <a:cxnLst>
              <a:cxn ang="0">
                <a:pos x="0" y="6"/>
              </a:cxn>
              <a:cxn ang="0">
                <a:pos x="3834" y="0"/>
              </a:cxn>
              <a:cxn ang="0">
                <a:pos x="3834" y="114"/>
              </a:cxn>
              <a:cxn ang="0">
                <a:pos x="6" y="114"/>
              </a:cxn>
              <a:cxn ang="0">
                <a:pos x="0" y="6"/>
              </a:cxn>
            </a:cxnLst>
            <a:rect l="0" t="0" r="r" b="b"/>
            <a:pathLst>
              <a:path w="3834" h="114">
                <a:moveTo>
                  <a:pt x="0" y="6"/>
                </a:moveTo>
                <a:lnTo>
                  <a:pt x="3834" y="0"/>
                </a:lnTo>
                <a:lnTo>
                  <a:pt x="3834" y="114"/>
                </a:lnTo>
                <a:lnTo>
                  <a:pt x="6" y="114"/>
                </a:lnTo>
                <a:lnTo>
                  <a:pt x="0" y="6"/>
                </a:lnTo>
                <a:close/>
              </a:path>
            </a:pathLst>
          </a:custGeom>
          <a:pattFill prst="pct5">
            <a:fgClr>
              <a:schemeClr val="bg1"/>
            </a:fgClr>
            <a:bgClr>
              <a:srgbClr val="92D050"/>
            </a:bgClr>
          </a:pattFill>
          <a:ln w="9525">
            <a:solidFill>
              <a:schemeClr val="tx1"/>
            </a:solidFill>
            <a:round/>
            <a:headEnd/>
            <a:tailEnd/>
          </a:ln>
          <a:effectLst/>
        </p:spPr>
        <p:txBody>
          <a:bodyPr/>
          <a:lstStyle/>
          <a:p>
            <a:pPr>
              <a:defRPr/>
            </a:pPr>
            <a:endParaRPr lang="en-US">
              <a:latin typeface="Arial" charset="0"/>
            </a:endParaRPr>
          </a:p>
        </p:txBody>
      </p:sp>
      <p:sp>
        <p:nvSpPr>
          <p:cNvPr id="243776" name="Rectangle 64"/>
          <p:cNvSpPr>
            <a:spLocks noChangeArrowheads="1"/>
          </p:cNvSpPr>
          <p:nvPr/>
        </p:nvSpPr>
        <p:spPr bwMode="auto">
          <a:xfrm>
            <a:off x="4022725" y="5865813"/>
            <a:ext cx="320675" cy="182562"/>
          </a:xfrm>
          <a:prstGeom prst="rect">
            <a:avLst/>
          </a:prstGeom>
          <a:solidFill>
            <a:srgbClr val="CCFFFF"/>
          </a:solidFill>
          <a:ln w="9525" algn="ctr">
            <a:noFill/>
            <a:miter lim="800000"/>
            <a:headEnd/>
            <a:tailEnd/>
          </a:ln>
          <a:effectLst/>
        </p:spPr>
        <p:txBody>
          <a:bodyPr wrap="none" anchor="ctr"/>
          <a:lstStyle/>
          <a:p>
            <a:pPr>
              <a:defRPr/>
            </a:pPr>
            <a:endParaRPr lang="en-US">
              <a:latin typeface="Arial" charset="0"/>
            </a:endParaRPr>
          </a:p>
        </p:txBody>
      </p:sp>
      <p:sp>
        <p:nvSpPr>
          <p:cNvPr id="243775" name="Rectangle 63"/>
          <p:cNvSpPr>
            <a:spLocks noChangeArrowheads="1"/>
          </p:cNvSpPr>
          <p:nvPr/>
        </p:nvSpPr>
        <p:spPr bwMode="auto">
          <a:xfrm>
            <a:off x="5518150" y="5857875"/>
            <a:ext cx="320675" cy="182563"/>
          </a:xfrm>
          <a:prstGeom prst="rect">
            <a:avLst/>
          </a:prstGeom>
          <a:solidFill>
            <a:srgbClr val="CCFFFF"/>
          </a:solidFill>
          <a:ln w="9525" algn="ctr">
            <a:noFill/>
            <a:miter lim="800000"/>
            <a:headEnd/>
            <a:tailEnd/>
          </a:ln>
          <a:effectLst/>
        </p:spPr>
        <p:txBody>
          <a:bodyPr wrap="none" anchor="ctr"/>
          <a:lstStyle/>
          <a:p>
            <a:pPr>
              <a:defRPr/>
            </a:pPr>
            <a:endParaRPr lang="en-US">
              <a:latin typeface="Arial" charset="0"/>
            </a:endParaRPr>
          </a:p>
        </p:txBody>
      </p:sp>
      <p:sp>
        <p:nvSpPr>
          <p:cNvPr id="243774" name="Rectangle 62"/>
          <p:cNvSpPr>
            <a:spLocks noChangeArrowheads="1"/>
          </p:cNvSpPr>
          <p:nvPr/>
        </p:nvSpPr>
        <p:spPr bwMode="auto">
          <a:xfrm>
            <a:off x="7107238" y="5857875"/>
            <a:ext cx="320675" cy="182563"/>
          </a:xfrm>
          <a:prstGeom prst="rect">
            <a:avLst/>
          </a:prstGeom>
          <a:solidFill>
            <a:srgbClr val="CCFFFF"/>
          </a:solidFill>
          <a:ln w="9525" algn="ctr">
            <a:noFill/>
            <a:miter lim="800000"/>
            <a:headEnd/>
            <a:tailEnd/>
          </a:ln>
          <a:effectLst/>
        </p:spPr>
        <p:txBody>
          <a:bodyPr wrap="none" anchor="ctr"/>
          <a:lstStyle/>
          <a:p>
            <a:pPr>
              <a:defRPr/>
            </a:pPr>
            <a:endParaRPr lang="en-US">
              <a:latin typeface="Arial" charset="0"/>
            </a:endParaRPr>
          </a:p>
        </p:txBody>
      </p:sp>
      <p:sp>
        <p:nvSpPr>
          <p:cNvPr id="243758" name="Freeform 46" descr="50%"/>
          <p:cNvSpPr>
            <a:spLocks/>
          </p:cNvSpPr>
          <p:nvPr/>
        </p:nvSpPr>
        <p:spPr bwMode="auto">
          <a:xfrm>
            <a:off x="1608138" y="5229225"/>
            <a:ext cx="5970587" cy="946150"/>
          </a:xfrm>
          <a:custGeom>
            <a:avLst/>
            <a:gdLst/>
            <a:ahLst/>
            <a:cxnLst>
              <a:cxn ang="0">
                <a:pos x="0" y="0"/>
              </a:cxn>
              <a:cxn ang="0">
                <a:pos x="822" y="0"/>
              </a:cxn>
              <a:cxn ang="0">
                <a:pos x="822" y="600"/>
              </a:cxn>
              <a:cxn ang="0">
                <a:pos x="996" y="594"/>
              </a:cxn>
              <a:cxn ang="0">
                <a:pos x="996" y="6"/>
              </a:cxn>
              <a:cxn ang="0">
                <a:pos x="1758" y="6"/>
              </a:cxn>
              <a:cxn ang="0">
                <a:pos x="1758" y="606"/>
              </a:cxn>
              <a:cxn ang="0">
                <a:pos x="1950" y="600"/>
              </a:cxn>
              <a:cxn ang="0">
                <a:pos x="1944" y="12"/>
              </a:cxn>
              <a:cxn ang="0">
                <a:pos x="2796" y="12"/>
              </a:cxn>
              <a:cxn ang="0">
                <a:pos x="2796" y="600"/>
              </a:cxn>
              <a:cxn ang="0">
                <a:pos x="2958" y="594"/>
              </a:cxn>
              <a:cxn ang="0">
                <a:pos x="2958" y="12"/>
              </a:cxn>
              <a:cxn ang="0">
                <a:pos x="3822" y="12"/>
              </a:cxn>
              <a:cxn ang="0">
                <a:pos x="3828" y="282"/>
              </a:cxn>
              <a:cxn ang="0">
                <a:pos x="2958" y="282"/>
              </a:cxn>
              <a:cxn ang="0">
                <a:pos x="2958" y="600"/>
              </a:cxn>
              <a:cxn ang="0">
                <a:pos x="2790" y="606"/>
              </a:cxn>
              <a:cxn ang="0">
                <a:pos x="2790" y="288"/>
              </a:cxn>
              <a:cxn ang="0">
                <a:pos x="1950" y="288"/>
              </a:cxn>
              <a:cxn ang="0">
                <a:pos x="1950" y="612"/>
              </a:cxn>
              <a:cxn ang="0">
                <a:pos x="1764" y="606"/>
              </a:cxn>
              <a:cxn ang="0">
                <a:pos x="1758" y="282"/>
              </a:cxn>
              <a:cxn ang="0">
                <a:pos x="996" y="282"/>
              </a:cxn>
              <a:cxn ang="0">
                <a:pos x="990" y="600"/>
              </a:cxn>
              <a:cxn ang="0">
                <a:pos x="816" y="600"/>
              </a:cxn>
              <a:cxn ang="0">
                <a:pos x="816" y="294"/>
              </a:cxn>
              <a:cxn ang="0">
                <a:pos x="0" y="288"/>
              </a:cxn>
              <a:cxn ang="0">
                <a:pos x="0" y="0"/>
              </a:cxn>
            </a:cxnLst>
            <a:rect l="0" t="0" r="r" b="b"/>
            <a:pathLst>
              <a:path w="3828" h="612">
                <a:moveTo>
                  <a:pt x="0" y="0"/>
                </a:moveTo>
                <a:lnTo>
                  <a:pt x="822" y="0"/>
                </a:lnTo>
                <a:lnTo>
                  <a:pt x="822" y="600"/>
                </a:lnTo>
                <a:lnTo>
                  <a:pt x="996" y="594"/>
                </a:lnTo>
                <a:lnTo>
                  <a:pt x="996" y="6"/>
                </a:lnTo>
                <a:lnTo>
                  <a:pt x="1758" y="6"/>
                </a:lnTo>
                <a:lnTo>
                  <a:pt x="1758" y="606"/>
                </a:lnTo>
                <a:lnTo>
                  <a:pt x="1950" y="600"/>
                </a:lnTo>
                <a:lnTo>
                  <a:pt x="1944" y="12"/>
                </a:lnTo>
                <a:lnTo>
                  <a:pt x="2796" y="12"/>
                </a:lnTo>
                <a:lnTo>
                  <a:pt x="2796" y="600"/>
                </a:lnTo>
                <a:lnTo>
                  <a:pt x="2958" y="594"/>
                </a:lnTo>
                <a:lnTo>
                  <a:pt x="2958" y="12"/>
                </a:lnTo>
                <a:lnTo>
                  <a:pt x="3822" y="12"/>
                </a:lnTo>
                <a:lnTo>
                  <a:pt x="3828" y="282"/>
                </a:lnTo>
                <a:lnTo>
                  <a:pt x="2958" y="282"/>
                </a:lnTo>
                <a:lnTo>
                  <a:pt x="2958" y="600"/>
                </a:lnTo>
                <a:lnTo>
                  <a:pt x="2790" y="606"/>
                </a:lnTo>
                <a:lnTo>
                  <a:pt x="2790" y="288"/>
                </a:lnTo>
                <a:lnTo>
                  <a:pt x="1950" y="288"/>
                </a:lnTo>
                <a:lnTo>
                  <a:pt x="1950" y="612"/>
                </a:lnTo>
                <a:lnTo>
                  <a:pt x="1764" y="606"/>
                </a:lnTo>
                <a:lnTo>
                  <a:pt x="1758" y="282"/>
                </a:lnTo>
                <a:lnTo>
                  <a:pt x="996" y="282"/>
                </a:lnTo>
                <a:lnTo>
                  <a:pt x="990" y="600"/>
                </a:lnTo>
                <a:lnTo>
                  <a:pt x="816" y="600"/>
                </a:lnTo>
                <a:lnTo>
                  <a:pt x="816" y="294"/>
                </a:lnTo>
                <a:lnTo>
                  <a:pt x="0" y="288"/>
                </a:lnTo>
                <a:lnTo>
                  <a:pt x="0" y="0"/>
                </a:lnTo>
                <a:close/>
              </a:path>
            </a:pathLst>
          </a:custGeom>
          <a:pattFill prst="pct5">
            <a:fgClr>
              <a:srgbClr val="663300"/>
            </a:fgClr>
            <a:bgClr>
              <a:schemeClr val="accent5">
                <a:lumMod val="60000"/>
                <a:lumOff val="40000"/>
              </a:schemeClr>
            </a:bgClr>
          </a:pattFill>
          <a:ln w="9525">
            <a:solidFill>
              <a:schemeClr val="tx1"/>
            </a:solidFill>
            <a:round/>
            <a:headEnd/>
            <a:tailEnd/>
          </a:ln>
          <a:effectLst/>
        </p:spPr>
        <p:txBody>
          <a:bodyPr/>
          <a:lstStyle/>
          <a:p>
            <a:pPr>
              <a:defRPr/>
            </a:pPr>
            <a:endParaRPr lang="en-US">
              <a:latin typeface="Arial" charset="0"/>
            </a:endParaRPr>
          </a:p>
        </p:txBody>
      </p:sp>
      <p:sp>
        <p:nvSpPr>
          <p:cNvPr id="243759" name="Rectangle 47" descr="Small confetti"/>
          <p:cNvSpPr>
            <a:spLocks noChangeArrowheads="1"/>
          </p:cNvSpPr>
          <p:nvPr/>
        </p:nvSpPr>
        <p:spPr bwMode="auto">
          <a:xfrm>
            <a:off x="1614488" y="5559425"/>
            <a:ext cx="1273175" cy="109538"/>
          </a:xfrm>
          <a:prstGeom prst="rect">
            <a:avLst/>
          </a:prstGeom>
          <a:pattFill prst="smConfetti">
            <a:fgClr>
              <a:schemeClr val="tx2"/>
            </a:fgClr>
            <a:bgClr>
              <a:schemeClr val="tx1"/>
            </a:bgClr>
          </a:pattFill>
          <a:ln w="9525">
            <a:solidFill>
              <a:schemeClr val="tx1"/>
            </a:solidFill>
            <a:miter lim="800000"/>
            <a:headEnd/>
            <a:tailEnd/>
          </a:ln>
          <a:effectLst/>
        </p:spPr>
        <p:txBody>
          <a:bodyPr wrap="none" anchor="ctr"/>
          <a:lstStyle/>
          <a:p>
            <a:pPr>
              <a:defRPr/>
            </a:pPr>
            <a:endParaRPr lang="en-US">
              <a:latin typeface="Arial" charset="0"/>
            </a:endParaRPr>
          </a:p>
        </p:txBody>
      </p:sp>
      <p:sp>
        <p:nvSpPr>
          <p:cNvPr id="243760" name="Rectangle 48" descr="Small confetti"/>
          <p:cNvSpPr>
            <a:spLocks noChangeArrowheads="1"/>
          </p:cNvSpPr>
          <p:nvPr/>
        </p:nvSpPr>
        <p:spPr bwMode="auto">
          <a:xfrm>
            <a:off x="3163888" y="5553075"/>
            <a:ext cx="1184275" cy="109538"/>
          </a:xfrm>
          <a:prstGeom prst="rect">
            <a:avLst/>
          </a:prstGeom>
          <a:pattFill prst="smConfetti">
            <a:fgClr>
              <a:schemeClr val="tx2"/>
            </a:fgClr>
            <a:bgClr>
              <a:schemeClr val="tx1"/>
            </a:bgClr>
          </a:pattFill>
          <a:ln w="9525">
            <a:solidFill>
              <a:schemeClr val="tx1"/>
            </a:solidFill>
            <a:miter lim="800000"/>
            <a:headEnd/>
            <a:tailEnd/>
          </a:ln>
          <a:effectLst/>
        </p:spPr>
        <p:txBody>
          <a:bodyPr wrap="none" anchor="ctr"/>
          <a:lstStyle/>
          <a:p>
            <a:pPr>
              <a:defRPr/>
            </a:pPr>
            <a:endParaRPr lang="en-US">
              <a:latin typeface="Arial" charset="0"/>
            </a:endParaRPr>
          </a:p>
        </p:txBody>
      </p:sp>
      <p:sp>
        <p:nvSpPr>
          <p:cNvPr id="243761" name="Rectangle 49" descr="Small confetti"/>
          <p:cNvSpPr>
            <a:spLocks noChangeArrowheads="1"/>
          </p:cNvSpPr>
          <p:nvPr/>
        </p:nvSpPr>
        <p:spPr bwMode="auto">
          <a:xfrm>
            <a:off x="4645025" y="5565775"/>
            <a:ext cx="1320800" cy="109538"/>
          </a:xfrm>
          <a:prstGeom prst="rect">
            <a:avLst/>
          </a:prstGeom>
          <a:pattFill prst="smConfetti">
            <a:fgClr>
              <a:schemeClr val="tx2"/>
            </a:fgClr>
            <a:bgClr>
              <a:schemeClr val="tx1"/>
            </a:bgClr>
          </a:pattFill>
          <a:ln w="9525">
            <a:solidFill>
              <a:schemeClr val="tx1"/>
            </a:solidFill>
            <a:miter lim="800000"/>
            <a:headEnd/>
            <a:tailEnd/>
          </a:ln>
          <a:effectLst/>
        </p:spPr>
        <p:txBody>
          <a:bodyPr wrap="none" anchor="ctr"/>
          <a:lstStyle/>
          <a:p>
            <a:pPr>
              <a:defRPr/>
            </a:pPr>
            <a:endParaRPr lang="en-US">
              <a:latin typeface="Arial" charset="0"/>
            </a:endParaRPr>
          </a:p>
        </p:txBody>
      </p:sp>
      <p:sp>
        <p:nvSpPr>
          <p:cNvPr id="243762" name="Rectangle 50" descr="Small confetti"/>
          <p:cNvSpPr>
            <a:spLocks noChangeArrowheads="1"/>
          </p:cNvSpPr>
          <p:nvPr/>
        </p:nvSpPr>
        <p:spPr bwMode="auto">
          <a:xfrm>
            <a:off x="6226175" y="5564188"/>
            <a:ext cx="1347788" cy="109537"/>
          </a:xfrm>
          <a:prstGeom prst="rect">
            <a:avLst/>
          </a:prstGeom>
          <a:pattFill prst="smConfetti">
            <a:fgClr>
              <a:schemeClr val="tx2"/>
            </a:fgClr>
            <a:bgClr>
              <a:schemeClr val="tx1"/>
            </a:bgClr>
          </a:pattFill>
          <a:ln w="9525">
            <a:solidFill>
              <a:schemeClr val="tx1"/>
            </a:solidFill>
            <a:miter lim="800000"/>
            <a:headEnd/>
            <a:tailEnd/>
          </a:ln>
          <a:effectLst/>
        </p:spPr>
        <p:txBody>
          <a:bodyPr wrap="none" anchor="ctr"/>
          <a:lstStyle/>
          <a:p>
            <a:pPr>
              <a:defRPr/>
            </a:pPr>
            <a:endParaRPr lang="en-US">
              <a:latin typeface="Arial" charset="0"/>
            </a:endParaRPr>
          </a:p>
        </p:txBody>
      </p:sp>
      <p:sp>
        <p:nvSpPr>
          <p:cNvPr id="243763" name="Rectangle 51" descr="Horizontal brick"/>
          <p:cNvSpPr>
            <a:spLocks noChangeArrowheads="1"/>
          </p:cNvSpPr>
          <p:nvPr/>
        </p:nvSpPr>
        <p:spPr bwMode="auto">
          <a:xfrm>
            <a:off x="1611313" y="5686425"/>
            <a:ext cx="1281112" cy="209550"/>
          </a:xfrm>
          <a:prstGeom prst="rect">
            <a:avLst/>
          </a:prstGeom>
          <a:pattFill prst="horzBrick">
            <a:fgClr>
              <a:schemeClr val="bg1"/>
            </a:fgClr>
            <a:bgClr>
              <a:schemeClr val="tx1"/>
            </a:bgClr>
          </a:pattFill>
          <a:ln w="9525">
            <a:solidFill>
              <a:schemeClr val="tx1"/>
            </a:solidFill>
            <a:miter lim="800000"/>
            <a:headEnd/>
            <a:tailEnd/>
          </a:ln>
          <a:effectLst/>
        </p:spPr>
        <p:txBody>
          <a:bodyPr wrap="none" anchor="ctr"/>
          <a:lstStyle/>
          <a:p>
            <a:pPr>
              <a:defRPr/>
            </a:pPr>
            <a:endParaRPr lang="en-US">
              <a:latin typeface="Arial" charset="0"/>
            </a:endParaRPr>
          </a:p>
        </p:txBody>
      </p:sp>
      <p:sp>
        <p:nvSpPr>
          <p:cNvPr id="243764" name="Rectangle 52" descr="Horizontal brick"/>
          <p:cNvSpPr>
            <a:spLocks noChangeArrowheads="1"/>
          </p:cNvSpPr>
          <p:nvPr/>
        </p:nvSpPr>
        <p:spPr bwMode="auto">
          <a:xfrm>
            <a:off x="3165475" y="5670550"/>
            <a:ext cx="1177925" cy="209550"/>
          </a:xfrm>
          <a:prstGeom prst="rect">
            <a:avLst/>
          </a:prstGeom>
          <a:pattFill prst="horzBrick">
            <a:fgClr>
              <a:schemeClr val="bg1"/>
            </a:fgClr>
            <a:bgClr>
              <a:schemeClr val="tx1"/>
            </a:bgClr>
          </a:pattFill>
          <a:ln w="9525">
            <a:solidFill>
              <a:schemeClr val="tx1"/>
            </a:solidFill>
            <a:miter lim="800000"/>
            <a:headEnd/>
            <a:tailEnd/>
          </a:ln>
          <a:effectLst/>
        </p:spPr>
        <p:txBody>
          <a:bodyPr wrap="none" anchor="ctr"/>
          <a:lstStyle/>
          <a:p>
            <a:pPr>
              <a:defRPr/>
            </a:pPr>
            <a:endParaRPr lang="en-US">
              <a:latin typeface="Arial" charset="0"/>
            </a:endParaRPr>
          </a:p>
        </p:txBody>
      </p:sp>
      <p:sp>
        <p:nvSpPr>
          <p:cNvPr id="243765" name="Rectangle 53" descr="Horizontal brick"/>
          <p:cNvSpPr>
            <a:spLocks noChangeArrowheads="1"/>
          </p:cNvSpPr>
          <p:nvPr/>
        </p:nvSpPr>
        <p:spPr bwMode="auto">
          <a:xfrm>
            <a:off x="4649788" y="5676900"/>
            <a:ext cx="1316037" cy="209550"/>
          </a:xfrm>
          <a:prstGeom prst="rect">
            <a:avLst/>
          </a:prstGeom>
          <a:pattFill prst="horzBrick">
            <a:fgClr>
              <a:schemeClr val="bg1"/>
            </a:fgClr>
            <a:bgClr>
              <a:schemeClr val="tx1"/>
            </a:bgClr>
          </a:pattFill>
          <a:ln w="9525">
            <a:solidFill>
              <a:schemeClr val="tx1"/>
            </a:solidFill>
            <a:miter lim="800000"/>
            <a:headEnd/>
            <a:tailEnd/>
          </a:ln>
          <a:effectLst/>
        </p:spPr>
        <p:txBody>
          <a:bodyPr wrap="none" anchor="ctr"/>
          <a:lstStyle/>
          <a:p>
            <a:pPr>
              <a:defRPr/>
            </a:pPr>
            <a:endParaRPr lang="en-US">
              <a:latin typeface="Arial" charset="0"/>
            </a:endParaRPr>
          </a:p>
        </p:txBody>
      </p:sp>
      <p:sp>
        <p:nvSpPr>
          <p:cNvPr id="243766" name="Rectangle 54" descr="Horizontal brick"/>
          <p:cNvSpPr>
            <a:spLocks noChangeArrowheads="1"/>
          </p:cNvSpPr>
          <p:nvPr/>
        </p:nvSpPr>
        <p:spPr bwMode="auto">
          <a:xfrm>
            <a:off x="6221413" y="5681663"/>
            <a:ext cx="1354137" cy="209550"/>
          </a:xfrm>
          <a:prstGeom prst="rect">
            <a:avLst/>
          </a:prstGeom>
          <a:pattFill prst="horzBrick">
            <a:fgClr>
              <a:schemeClr val="bg1"/>
            </a:fgClr>
            <a:bgClr>
              <a:schemeClr val="tx1"/>
            </a:bgClr>
          </a:pattFill>
          <a:ln w="9525">
            <a:solidFill>
              <a:schemeClr val="tx1"/>
            </a:solidFill>
            <a:miter lim="800000"/>
            <a:headEnd/>
            <a:tailEnd/>
          </a:ln>
          <a:effectLst/>
        </p:spPr>
        <p:txBody>
          <a:bodyPr wrap="none" anchor="ctr"/>
          <a:lstStyle/>
          <a:p>
            <a:pPr>
              <a:defRPr/>
            </a:pPr>
            <a:endParaRPr lang="en-US">
              <a:latin typeface="Arial" charset="0"/>
            </a:endParaRPr>
          </a:p>
        </p:txBody>
      </p:sp>
      <p:sp>
        <p:nvSpPr>
          <p:cNvPr id="243767" name="Freeform 55" descr="80%"/>
          <p:cNvSpPr>
            <a:spLocks/>
          </p:cNvSpPr>
          <p:nvPr/>
        </p:nvSpPr>
        <p:spPr bwMode="auto">
          <a:xfrm>
            <a:off x="1604963" y="5886450"/>
            <a:ext cx="5970587" cy="590550"/>
          </a:xfrm>
          <a:custGeom>
            <a:avLst/>
            <a:gdLst/>
            <a:ahLst/>
            <a:cxnLst>
              <a:cxn ang="0">
                <a:pos x="4" y="6"/>
              </a:cxn>
              <a:cxn ang="0">
                <a:pos x="802" y="4"/>
              </a:cxn>
              <a:cxn ang="0">
                <a:pos x="809" y="165"/>
              </a:cxn>
              <a:cxn ang="0">
                <a:pos x="873" y="165"/>
              </a:cxn>
              <a:cxn ang="0">
                <a:pos x="975" y="162"/>
              </a:cxn>
              <a:cxn ang="0">
                <a:pos x="979" y="6"/>
              </a:cxn>
              <a:cxn ang="0">
                <a:pos x="1725" y="4"/>
              </a:cxn>
              <a:cxn ang="0">
                <a:pos x="1735" y="174"/>
              </a:cxn>
              <a:cxn ang="0">
                <a:pos x="1914" y="177"/>
              </a:cxn>
              <a:cxn ang="0">
                <a:pos x="1914" y="11"/>
              </a:cxn>
              <a:cxn ang="0">
                <a:pos x="2748" y="6"/>
              </a:cxn>
              <a:cxn ang="0">
                <a:pos x="2748" y="168"/>
              </a:cxn>
              <a:cxn ang="0">
                <a:pos x="2907" y="171"/>
              </a:cxn>
              <a:cxn ang="0">
                <a:pos x="2908" y="2"/>
              </a:cxn>
              <a:cxn ang="0">
                <a:pos x="3761" y="0"/>
              </a:cxn>
              <a:cxn ang="0">
                <a:pos x="3757" y="372"/>
              </a:cxn>
              <a:cxn ang="0">
                <a:pos x="0" y="372"/>
              </a:cxn>
              <a:cxn ang="0">
                <a:pos x="4" y="6"/>
              </a:cxn>
            </a:cxnLst>
            <a:rect l="0" t="0" r="r" b="b"/>
            <a:pathLst>
              <a:path w="3761" h="372">
                <a:moveTo>
                  <a:pt x="4" y="6"/>
                </a:moveTo>
                <a:lnTo>
                  <a:pt x="802" y="4"/>
                </a:lnTo>
                <a:lnTo>
                  <a:pt x="809" y="165"/>
                </a:lnTo>
                <a:lnTo>
                  <a:pt x="873" y="165"/>
                </a:lnTo>
                <a:lnTo>
                  <a:pt x="975" y="162"/>
                </a:lnTo>
                <a:lnTo>
                  <a:pt x="979" y="6"/>
                </a:lnTo>
                <a:lnTo>
                  <a:pt x="1725" y="4"/>
                </a:lnTo>
                <a:lnTo>
                  <a:pt x="1735" y="174"/>
                </a:lnTo>
                <a:lnTo>
                  <a:pt x="1914" y="177"/>
                </a:lnTo>
                <a:lnTo>
                  <a:pt x="1914" y="11"/>
                </a:lnTo>
                <a:lnTo>
                  <a:pt x="2748" y="6"/>
                </a:lnTo>
                <a:lnTo>
                  <a:pt x="2748" y="168"/>
                </a:lnTo>
                <a:lnTo>
                  <a:pt x="2907" y="171"/>
                </a:lnTo>
                <a:lnTo>
                  <a:pt x="2908" y="2"/>
                </a:lnTo>
                <a:lnTo>
                  <a:pt x="3761" y="0"/>
                </a:lnTo>
                <a:lnTo>
                  <a:pt x="3757" y="372"/>
                </a:lnTo>
                <a:lnTo>
                  <a:pt x="0" y="372"/>
                </a:lnTo>
                <a:lnTo>
                  <a:pt x="4" y="6"/>
                </a:lnTo>
                <a:close/>
              </a:path>
            </a:pathLst>
          </a:custGeom>
          <a:pattFill prst="pct5">
            <a:fgClr>
              <a:schemeClr val="bg1"/>
            </a:fgClr>
            <a:bgClr>
              <a:srgbClr val="92D050"/>
            </a:bgClr>
          </a:pattFill>
          <a:ln w="9525">
            <a:solidFill>
              <a:schemeClr val="tx1"/>
            </a:solidFill>
            <a:round/>
            <a:headEnd/>
            <a:tailEnd/>
          </a:ln>
          <a:effectLst/>
        </p:spPr>
        <p:txBody>
          <a:bodyPr/>
          <a:lstStyle/>
          <a:p>
            <a:pPr>
              <a:defRPr/>
            </a:pPr>
            <a:endParaRPr lang="en-US">
              <a:latin typeface="Arial" charset="0"/>
            </a:endParaRPr>
          </a:p>
        </p:txBody>
      </p:sp>
      <p:sp>
        <p:nvSpPr>
          <p:cNvPr id="243777" name="Text Box 65"/>
          <p:cNvSpPr txBox="1">
            <a:spLocks noChangeArrowheads="1"/>
          </p:cNvSpPr>
          <p:nvPr/>
        </p:nvSpPr>
        <p:spPr bwMode="auto">
          <a:xfrm>
            <a:off x="411163" y="1905000"/>
            <a:ext cx="748923" cy="646331"/>
          </a:xfrm>
          <a:prstGeom prst="rect">
            <a:avLst/>
          </a:prstGeom>
          <a:noFill/>
          <a:ln w="9525" algn="ctr">
            <a:noFill/>
            <a:miter lim="800000"/>
            <a:headEnd/>
            <a:tailEnd/>
          </a:ln>
          <a:effectLst/>
        </p:spPr>
        <p:txBody>
          <a:bodyPr wrap="none">
            <a:spAutoFit/>
          </a:bodyPr>
          <a:lstStyle/>
          <a:p>
            <a:pPr>
              <a:defRPr/>
            </a:pPr>
            <a:r>
              <a:rPr lang="en-US" b="1" dirty="0">
                <a:solidFill>
                  <a:schemeClr val="tx2"/>
                </a:solidFill>
                <a:latin typeface="Arial" charset="0"/>
              </a:rPr>
              <a:t>Deep</a:t>
            </a:r>
          </a:p>
          <a:p>
            <a:pPr>
              <a:defRPr/>
            </a:pPr>
            <a:r>
              <a:rPr lang="en-US" b="1" dirty="0">
                <a:solidFill>
                  <a:schemeClr val="tx2"/>
                </a:solidFill>
                <a:latin typeface="Arial" charset="0"/>
              </a:rPr>
              <a:t>Soil</a:t>
            </a:r>
          </a:p>
        </p:txBody>
      </p:sp>
      <p:sp>
        <p:nvSpPr>
          <p:cNvPr id="243778" name="Text Box 66"/>
          <p:cNvSpPr txBox="1">
            <a:spLocks noChangeArrowheads="1"/>
          </p:cNvSpPr>
          <p:nvPr/>
        </p:nvSpPr>
        <p:spPr bwMode="auto">
          <a:xfrm>
            <a:off x="411163" y="3733800"/>
            <a:ext cx="1056700" cy="646331"/>
          </a:xfrm>
          <a:prstGeom prst="rect">
            <a:avLst/>
          </a:prstGeom>
          <a:noFill/>
          <a:ln w="9525" algn="ctr">
            <a:noFill/>
            <a:miter lim="800000"/>
            <a:headEnd/>
            <a:tailEnd/>
          </a:ln>
          <a:effectLst/>
        </p:spPr>
        <p:txBody>
          <a:bodyPr wrap="none">
            <a:spAutoFit/>
          </a:bodyPr>
          <a:lstStyle/>
          <a:p>
            <a:pPr>
              <a:defRPr/>
            </a:pPr>
            <a:r>
              <a:rPr lang="en-US" b="1" dirty="0">
                <a:solidFill>
                  <a:schemeClr val="tx2"/>
                </a:solidFill>
                <a:latin typeface="Arial" charset="0"/>
              </a:rPr>
              <a:t>Shallow</a:t>
            </a:r>
          </a:p>
          <a:p>
            <a:pPr>
              <a:defRPr/>
            </a:pPr>
            <a:r>
              <a:rPr lang="en-US" b="1" dirty="0">
                <a:solidFill>
                  <a:schemeClr val="tx2"/>
                </a:solidFill>
                <a:latin typeface="Arial" charset="0"/>
              </a:rPr>
              <a:t>Soil 1</a:t>
            </a:r>
          </a:p>
        </p:txBody>
      </p:sp>
      <p:sp>
        <p:nvSpPr>
          <p:cNvPr id="243779" name="Text Box 67"/>
          <p:cNvSpPr txBox="1">
            <a:spLocks noChangeArrowheads="1"/>
          </p:cNvSpPr>
          <p:nvPr/>
        </p:nvSpPr>
        <p:spPr bwMode="auto">
          <a:xfrm>
            <a:off x="411163" y="5165725"/>
            <a:ext cx="1056700" cy="646331"/>
          </a:xfrm>
          <a:prstGeom prst="rect">
            <a:avLst/>
          </a:prstGeom>
          <a:noFill/>
          <a:ln w="9525" algn="ctr">
            <a:noFill/>
            <a:miter lim="800000"/>
            <a:headEnd/>
            <a:tailEnd/>
          </a:ln>
          <a:effectLst/>
        </p:spPr>
        <p:txBody>
          <a:bodyPr wrap="none">
            <a:spAutoFit/>
          </a:bodyPr>
          <a:lstStyle/>
          <a:p>
            <a:pPr>
              <a:defRPr/>
            </a:pPr>
            <a:r>
              <a:rPr lang="en-US" b="1" dirty="0">
                <a:solidFill>
                  <a:schemeClr val="tx2"/>
                </a:solidFill>
                <a:latin typeface="Arial" charset="0"/>
              </a:rPr>
              <a:t>Shallow</a:t>
            </a:r>
          </a:p>
          <a:p>
            <a:pPr>
              <a:defRPr/>
            </a:pPr>
            <a:r>
              <a:rPr lang="en-US" b="1" dirty="0">
                <a:solidFill>
                  <a:schemeClr val="tx2"/>
                </a:solidFill>
                <a:latin typeface="Arial" charset="0"/>
              </a:rPr>
              <a:t>Soil 2</a:t>
            </a:r>
          </a:p>
        </p:txBody>
      </p:sp>
      <p:sp>
        <p:nvSpPr>
          <p:cNvPr id="243780" name="Text Box 68"/>
          <p:cNvSpPr txBox="1">
            <a:spLocks noChangeArrowheads="1"/>
          </p:cNvSpPr>
          <p:nvPr/>
        </p:nvSpPr>
        <p:spPr bwMode="auto">
          <a:xfrm>
            <a:off x="7650163" y="2024063"/>
            <a:ext cx="561372" cy="338554"/>
          </a:xfrm>
          <a:prstGeom prst="rect">
            <a:avLst/>
          </a:prstGeom>
          <a:noFill/>
          <a:ln w="9525" algn="ctr">
            <a:noFill/>
            <a:miter lim="800000"/>
            <a:headEnd/>
            <a:tailEnd/>
          </a:ln>
          <a:effectLst/>
        </p:spPr>
        <p:txBody>
          <a:bodyPr wrap="none">
            <a:spAutoFit/>
          </a:bodyPr>
          <a:lstStyle/>
          <a:p>
            <a:pPr>
              <a:defRPr/>
            </a:pPr>
            <a:r>
              <a:rPr lang="en-US" sz="1600" b="1" dirty="0">
                <a:solidFill>
                  <a:schemeClr val="tx2"/>
                </a:solidFill>
                <a:latin typeface="Arial" charset="0"/>
              </a:rPr>
              <a:t>Soil</a:t>
            </a:r>
          </a:p>
        </p:txBody>
      </p:sp>
      <p:sp>
        <p:nvSpPr>
          <p:cNvPr id="243781" name="Text Box 69"/>
          <p:cNvSpPr txBox="1">
            <a:spLocks noChangeArrowheads="1"/>
          </p:cNvSpPr>
          <p:nvPr/>
        </p:nvSpPr>
        <p:spPr bwMode="auto">
          <a:xfrm>
            <a:off x="7627938" y="2481263"/>
            <a:ext cx="607859" cy="338554"/>
          </a:xfrm>
          <a:prstGeom prst="rect">
            <a:avLst/>
          </a:prstGeom>
          <a:noFill/>
          <a:ln w="9525" algn="ctr">
            <a:noFill/>
            <a:miter lim="800000"/>
            <a:headEnd/>
            <a:tailEnd/>
          </a:ln>
          <a:effectLst/>
        </p:spPr>
        <p:txBody>
          <a:bodyPr wrap="none">
            <a:spAutoFit/>
          </a:bodyPr>
          <a:lstStyle/>
          <a:p>
            <a:pPr>
              <a:defRPr/>
            </a:pPr>
            <a:r>
              <a:rPr lang="en-US" sz="1600" b="1">
                <a:solidFill>
                  <a:schemeClr val="tx2"/>
                </a:solidFill>
                <a:latin typeface="Arial" charset="0"/>
              </a:rPr>
              <a:t>Marl</a:t>
            </a:r>
          </a:p>
        </p:txBody>
      </p:sp>
      <p:sp>
        <p:nvSpPr>
          <p:cNvPr id="243782" name="Text Box 70"/>
          <p:cNvSpPr txBox="1">
            <a:spLocks noChangeArrowheads="1"/>
          </p:cNvSpPr>
          <p:nvPr/>
        </p:nvSpPr>
        <p:spPr bwMode="auto">
          <a:xfrm>
            <a:off x="7632700" y="2724150"/>
            <a:ext cx="1003801" cy="338554"/>
          </a:xfrm>
          <a:prstGeom prst="rect">
            <a:avLst/>
          </a:prstGeom>
          <a:noFill/>
          <a:ln w="9525" algn="ctr">
            <a:noFill/>
            <a:miter lim="800000"/>
            <a:headEnd/>
            <a:tailEnd/>
          </a:ln>
          <a:effectLst/>
        </p:spPr>
        <p:txBody>
          <a:bodyPr wrap="none">
            <a:spAutoFit/>
          </a:bodyPr>
          <a:lstStyle/>
          <a:p>
            <a:pPr>
              <a:defRPr/>
            </a:pPr>
            <a:r>
              <a:rPr lang="en-US" sz="1600" b="1">
                <a:solidFill>
                  <a:schemeClr val="tx2"/>
                </a:solidFill>
                <a:latin typeface="Arial" charset="0"/>
              </a:rPr>
              <a:t>Caprock</a:t>
            </a:r>
          </a:p>
        </p:txBody>
      </p:sp>
      <p:sp>
        <p:nvSpPr>
          <p:cNvPr id="243783" name="Text Box 71"/>
          <p:cNvSpPr txBox="1">
            <a:spLocks noChangeArrowheads="1"/>
          </p:cNvSpPr>
          <p:nvPr/>
        </p:nvSpPr>
        <p:spPr bwMode="auto">
          <a:xfrm>
            <a:off x="7620000" y="3105150"/>
            <a:ext cx="1165704" cy="338554"/>
          </a:xfrm>
          <a:prstGeom prst="rect">
            <a:avLst/>
          </a:prstGeom>
          <a:noFill/>
          <a:ln w="9525" algn="ctr">
            <a:noFill/>
            <a:miter lim="800000"/>
            <a:headEnd/>
            <a:tailEnd/>
          </a:ln>
          <a:effectLst/>
        </p:spPr>
        <p:txBody>
          <a:bodyPr wrap="none">
            <a:spAutoFit/>
          </a:bodyPr>
          <a:lstStyle/>
          <a:p>
            <a:pPr>
              <a:defRPr/>
            </a:pPr>
            <a:r>
              <a:rPr lang="en-US" sz="1600" b="1">
                <a:solidFill>
                  <a:schemeClr val="tx2"/>
                </a:solidFill>
                <a:latin typeface="Arial" charset="0"/>
              </a:rPr>
              <a:t>Shell rock</a:t>
            </a:r>
          </a:p>
        </p:txBody>
      </p:sp>
      <p:sp>
        <p:nvSpPr>
          <p:cNvPr id="243784" name="Text Box 72"/>
          <p:cNvSpPr txBox="1">
            <a:spLocks noChangeArrowheads="1"/>
          </p:cNvSpPr>
          <p:nvPr/>
        </p:nvSpPr>
        <p:spPr bwMode="auto">
          <a:xfrm>
            <a:off x="7650163" y="3714750"/>
            <a:ext cx="561372" cy="338554"/>
          </a:xfrm>
          <a:prstGeom prst="rect">
            <a:avLst/>
          </a:prstGeom>
          <a:noFill/>
          <a:ln w="9525" algn="ctr">
            <a:noFill/>
            <a:miter lim="800000"/>
            <a:headEnd/>
            <a:tailEnd/>
          </a:ln>
          <a:effectLst/>
        </p:spPr>
        <p:txBody>
          <a:bodyPr wrap="none">
            <a:spAutoFit/>
          </a:bodyPr>
          <a:lstStyle/>
          <a:p>
            <a:pPr>
              <a:defRPr/>
            </a:pPr>
            <a:r>
              <a:rPr lang="en-US" sz="1600" b="1">
                <a:solidFill>
                  <a:schemeClr val="tx2"/>
                </a:solidFill>
                <a:latin typeface="Arial" charset="0"/>
              </a:rPr>
              <a:t>Soil</a:t>
            </a:r>
          </a:p>
        </p:txBody>
      </p:sp>
      <p:sp>
        <p:nvSpPr>
          <p:cNvPr id="243785" name="Text Box 73"/>
          <p:cNvSpPr txBox="1">
            <a:spLocks noChangeArrowheads="1"/>
          </p:cNvSpPr>
          <p:nvPr/>
        </p:nvSpPr>
        <p:spPr bwMode="auto">
          <a:xfrm>
            <a:off x="7627938" y="3943350"/>
            <a:ext cx="607859" cy="338554"/>
          </a:xfrm>
          <a:prstGeom prst="rect">
            <a:avLst/>
          </a:prstGeom>
          <a:noFill/>
          <a:ln w="9525" algn="ctr">
            <a:noFill/>
            <a:miter lim="800000"/>
            <a:headEnd/>
            <a:tailEnd/>
          </a:ln>
          <a:effectLst/>
        </p:spPr>
        <p:txBody>
          <a:bodyPr wrap="none">
            <a:spAutoFit/>
          </a:bodyPr>
          <a:lstStyle/>
          <a:p>
            <a:pPr>
              <a:defRPr/>
            </a:pPr>
            <a:r>
              <a:rPr lang="en-US" sz="1600" b="1">
                <a:solidFill>
                  <a:schemeClr val="tx2"/>
                </a:solidFill>
                <a:latin typeface="Arial" charset="0"/>
              </a:rPr>
              <a:t>Marl</a:t>
            </a:r>
          </a:p>
        </p:txBody>
      </p:sp>
      <p:sp>
        <p:nvSpPr>
          <p:cNvPr id="243786" name="Text Box 74"/>
          <p:cNvSpPr txBox="1">
            <a:spLocks noChangeArrowheads="1"/>
          </p:cNvSpPr>
          <p:nvPr/>
        </p:nvSpPr>
        <p:spPr bwMode="auto">
          <a:xfrm>
            <a:off x="7632700" y="4171950"/>
            <a:ext cx="1003801" cy="338554"/>
          </a:xfrm>
          <a:prstGeom prst="rect">
            <a:avLst/>
          </a:prstGeom>
          <a:noFill/>
          <a:ln w="9525" algn="ctr">
            <a:noFill/>
            <a:miter lim="800000"/>
            <a:headEnd/>
            <a:tailEnd/>
          </a:ln>
          <a:effectLst/>
        </p:spPr>
        <p:txBody>
          <a:bodyPr wrap="none">
            <a:spAutoFit/>
          </a:bodyPr>
          <a:lstStyle/>
          <a:p>
            <a:pPr>
              <a:defRPr/>
            </a:pPr>
            <a:r>
              <a:rPr lang="en-US" sz="1600" b="1">
                <a:solidFill>
                  <a:schemeClr val="tx2"/>
                </a:solidFill>
                <a:latin typeface="Arial" charset="0"/>
              </a:rPr>
              <a:t>Caprock</a:t>
            </a:r>
          </a:p>
        </p:txBody>
      </p:sp>
      <p:sp>
        <p:nvSpPr>
          <p:cNvPr id="243787" name="Text Box 75"/>
          <p:cNvSpPr txBox="1">
            <a:spLocks noChangeArrowheads="1"/>
          </p:cNvSpPr>
          <p:nvPr/>
        </p:nvSpPr>
        <p:spPr bwMode="auto">
          <a:xfrm>
            <a:off x="7620000" y="4552950"/>
            <a:ext cx="1165704" cy="338554"/>
          </a:xfrm>
          <a:prstGeom prst="rect">
            <a:avLst/>
          </a:prstGeom>
          <a:noFill/>
          <a:ln w="9525" algn="ctr">
            <a:noFill/>
            <a:miter lim="800000"/>
            <a:headEnd/>
            <a:tailEnd/>
          </a:ln>
          <a:effectLst/>
        </p:spPr>
        <p:txBody>
          <a:bodyPr wrap="none">
            <a:spAutoFit/>
          </a:bodyPr>
          <a:lstStyle/>
          <a:p>
            <a:pPr>
              <a:defRPr/>
            </a:pPr>
            <a:r>
              <a:rPr lang="en-US" sz="1600" b="1">
                <a:solidFill>
                  <a:schemeClr val="tx2"/>
                </a:solidFill>
                <a:latin typeface="Arial" charset="0"/>
              </a:rPr>
              <a:t>Shell rock</a:t>
            </a:r>
          </a:p>
        </p:txBody>
      </p:sp>
      <p:sp>
        <p:nvSpPr>
          <p:cNvPr id="243788" name="Text Box 76"/>
          <p:cNvSpPr txBox="1">
            <a:spLocks noChangeArrowheads="1"/>
          </p:cNvSpPr>
          <p:nvPr/>
        </p:nvSpPr>
        <p:spPr bwMode="auto">
          <a:xfrm>
            <a:off x="7718425" y="5173663"/>
            <a:ext cx="561372" cy="338554"/>
          </a:xfrm>
          <a:prstGeom prst="rect">
            <a:avLst/>
          </a:prstGeom>
          <a:noFill/>
          <a:ln w="9525" algn="ctr">
            <a:noFill/>
            <a:miter lim="800000"/>
            <a:headEnd/>
            <a:tailEnd/>
          </a:ln>
          <a:effectLst/>
        </p:spPr>
        <p:txBody>
          <a:bodyPr wrap="none">
            <a:spAutoFit/>
          </a:bodyPr>
          <a:lstStyle/>
          <a:p>
            <a:pPr>
              <a:defRPr/>
            </a:pPr>
            <a:r>
              <a:rPr lang="en-US" sz="1600" b="1">
                <a:solidFill>
                  <a:schemeClr val="tx2"/>
                </a:solidFill>
                <a:latin typeface="Arial" charset="0"/>
              </a:rPr>
              <a:t>Soil</a:t>
            </a:r>
          </a:p>
        </p:txBody>
      </p:sp>
      <p:sp>
        <p:nvSpPr>
          <p:cNvPr id="243789" name="Text Box 77"/>
          <p:cNvSpPr txBox="1">
            <a:spLocks noChangeArrowheads="1"/>
          </p:cNvSpPr>
          <p:nvPr/>
        </p:nvSpPr>
        <p:spPr bwMode="auto">
          <a:xfrm>
            <a:off x="7696200" y="5402263"/>
            <a:ext cx="607859" cy="338554"/>
          </a:xfrm>
          <a:prstGeom prst="rect">
            <a:avLst/>
          </a:prstGeom>
          <a:noFill/>
          <a:ln w="9525" algn="ctr">
            <a:noFill/>
            <a:miter lim="800000"/>
            <a:headEnd/>
            <a:tailEnd/>
          </a:ln>
          <a:effectLst/>
        </p:spPr>
        <p:txBody>
          <a:bodyPr wrap="none">
            <a:spAutoFit/>
          </a:bodyPr>
          <a:lstStyle/>
          <a:p>
            <a:pPr>
              <a:defRPr/>
            </a:pPr>
            <a:r>
              <a:rPr lang="en-US" sz="1600" b="1">
                <a:solidFill>
                  <a:schemeClr val="tx2"/>
                </a:solidFill>
                <a:latin typeface="Arial" charset="0"/>
              </a:rPr>
              <a:t>Marl</a:t>
            </a:r>
          </a:p>
        </p:txBody>
      </p:sp>
      <p:sp>
        <p:nvSpPr>
          <p:cNvPr id="243790" name="Text Box 78"/>
          <p:cNvSpPr txBox="1">
            <a:spLocks noChangeArrowheads="1"/>
          </p:cNvSpPr>
          <p:nvPr/>
        </p:nvSpPr>
        <p:spPr bwMode="auto">
          <a:xfrm>
            <a:off x="7700963" y="5630863"/>
            <a:ext cx="1003801" cy="338554"/>
          </a:xfrm>
          <a:prstGeom prst="rect">
            <a:avLst/>
          </a:prstGeom>
          <a:noFill/>
          <a:ln w="9525" algn="ctr">
            <a:noFill/>
            <a:miter lim="800000"/>
            <a:headEnd/>
            <a:tailEnd/>
          </a:ln>
          <a:effectLst/>
        </p:spPr>
        <p:txBody>
          <a:bodyPr wrap="none">
            <a:spAutoFit/>
          </a:bodyPr>
          <a:lstStyle/>
          <a:p>
            <a:pPr>
              <a:defRPr/>
            </a:pPr>
            <a:r>
              <a:rPr lang="en-US" sz="1600" b="1">
                <a:solidFill>
                  <a:schemeClr val="tx2"/>
                </a:solidFill>
                <a:latin typeface="Arial" charset="0"/>
              </a:rPr>
              <a:t>Caprock</a:t>
            </a:r>
          </a:p>
        </p:txBody>
      </p:sp>
      <p:sp>
        <p:nvSpPr>
          <p:cNvPr id="243791" name="Text Box 79"/>
          <p:cNvSpPr txBox="1">
            <a:spLocks noChangeArrowheads="1"/>
          </p:cNvSpPr>
          <p:nvPr/>
        </p:nvSpPr>
        <p:spPr bwMode="auto">
          <a:xfrm>
            <a:off x="7688263" y="6011863"/>
            <a:ext cx="1165704" cy="338554"/>
          </a:xfrm>
          <a:prstGeom prst="rect">
            <a:avLst/>
          </a:prstGeom>
          <a:noFill/>
          <a:ln w="9525" algn="ctr">
            <a:noFill/>
            <a:miter lim="800000"/>
            <a:headEnd/>
            <a:tailEnd/>
          </a:ln>
          <a:effectLst/>
        </p:spPr>
        <p:txBody>
          <a:bodyPr wrap="none">
            <a:spAutoFit/>
          </a:bodyPr>
          <a:lstStyle/>
          <a:p>
            <a:pPr>
              <a:defRPr/>
            </a:pPr>
            <a:r>
              <a:rPr lang="en-US" sz="1600" b="1">
                <a:solidFill>
                  <a:schemeClr val="tx2"/>
                </a:solidFill>
                <a:latin typeface="Arial" charset="0"/>
              </a:rPr>
              <a:t>Shell rock</a:t>
            </a:r>
          </a:p>
        </p:txBody>
      </p:sp>
      <p:sp>
        <p:nvSpPr>
          <p:cNvPr id="243792" name="Text Box 80"/>
          <p:cNvSpPr txBox="1">
            <a:spLocks noChangeArrowheads="1"/>
          </p:cNvSpPr>
          <p:nvPr/>
        </p:nvSpPr>
        <p:spPr bwMode="auto">
          <a:xfrm>
            <a:off x="7937" y="728871"/>
            <a:ext cx="9144000" cy="707886"/>
          </a:xfrm>
          <a:prstGeom prst="rect">
            <a:avLst/>
          </a:prstGeom>
          <a:noFill/>
          <a:ln w="9525" algn="ctr">
            <a:noFill/>
            <a:miter lim="800000"/>
            <a:headEnd/>
            <a:tailEnd/>
          </a:ln>
          <a:effectLst/>
        </p:spPr>
        <p:txBody>
          <a:bodyPr>
            <a:spAutoFit/>
          </a:bodyPr>
          <a:lstStyle/>
          <a:p>
            <a:pPr algn="ctr">
              <a:defRPr/>
            </a:pPr>
            <a:r>
              <a:rPr lang="en-US" sz="4000" b="1" dirty="0">
                <a:solidFill>
                  <a:schemeClr val="tx2"/>
                </a:solidFill>
                <a:latin typeface="Arial" charset="0"/>
              </a:rPr>
              <a:t>Field Drainage Process</a:t>
            </a:r>
          </a:p>
        </p:txBody>
      </p:sp>
      <p:sp>
        <p:nvSpPr>
          <p:cNvPr id="243801" name="Line 89"/>
          <p:cNvSpPr>
            <a:spLocks noChangeShapeType="1"/>
          </p:cNvSpPr>
          <p:nvPr/>
        </p:nvSpPr>
        <p:spPr bwMode="auto">
          <a:xfrm flipH="1">
            <a:off x="4648200" y="2057400"/>
            <a:ext cx="533400" cy="533400"/>
          </a:xfrm>
          <a:prstGeom prst="line">
            <a:avLst/>
          </a:prstGeom>
          <a:noFill/>
          <a:ln w="38100">
            <a:solidFill>
              <a:schemeClr val="tx2"/>
            </a:solidFill>
            <a:round/>
            <a:headEnd/>
            <a:tailEnd type="triangle" w="lg" len="lg"/>
          </a:ln>
          <a:effectLst/>
        </p:spPr>
        <p:txBody>
          <a:bodyPr/>
          <a:lstStyle/>
          <a:p>
            <a:pPr>
              <a:defRPr/>
            </a:pPr>
            <a:endParaRPr lang="en-US">
              <a:latin typeface="Arial" charset="0"/>
            </a:endParaRPr>
          </a:p>
        </p:txBody>
      </p:sp>
      <p:sp>
        <p:nvSpPr>
          <p:cNvPr id="243802" name="Line 90"/>
          <p:cNvSpPr>
            <a:spLocks noChangeShapeType="1"/>
          </p:cNvSpPr>
          <p:nvPr/>
        </p:nvSpPr>
        <p:spPr bwMode="auto">
          <a:xfrm>
            <a:off x="5334000" y="2057400"/>
            <a:ext cx="590550" cy="533400"/>
          </a:xfrm>
          <a:prstGeom prst="line">
            <a:avLst/>
          </a:prstGeom>
          <a:noFill/>
          <a:ln w="38100">
            <a:solidFill>
              <a:schemeClr val="tx2"/>
            </a:solidFill>
            <a:round/>
            <a:headEnd/>
            <a:tailEnd type="triangle" w="lg" len="lg"/>
          </a:ln>
          <a:effectLst/>
        </p:spPr>
        <p:txBody>
          <a:bodyPr/>
          <a:lstStyle/>
          <a:p>
            <a:pPr>
              <a:defRPr/>
            </a:pPr>
            <a:endParaRPr lang="en-US">
              <a:latin typeface="Arial" charset="0"/>
            </a:endParaRPr>
          </a:p>
        </p:txBody>
      </p:sp>
      <p:sp>
        <p:nvSpPr>
          <p:cNvPr id="243803" name="Line 91"/>
          <p:cNvSpPr>
            <a:spLocks noChangeShapeType="1"/>
          </p:cNvSpPr>
          <p:nvPr/>
        </p:nvSpPr>
        <p:spPr bwMode="auto">
          <a:xfrm flipH="1">
            <a:off x="3157538" y="2057400"/>
            <a:ext cx="500062" cy="533400"/>
          </a:xfrm>
          <a:prstGeom prst="line">
            <a:avLst/>
          </a:prstGeom>
          <a:noFill/>
          <a:ln w="38100">
            <a:solidFill>
              <a:schemeClr val="tx2"/>
            </a:solidFill>
            <a:round/>
            <a:headEnd/>
            <a:tailEnd type="triangle" w="lg" len="lg"/>
          </a:ln>
          <a:effectLst/>
        </p:spPr>
        <p:txBody>
          <a:bodyPr/>
          <a:lstStyle/>
          <a:p>
            <a:pPr>
              <a:defRPr/>
            </a:pPr>
            <a:endParaRPr lang="en-US">
              <a:latin typeface="Arial" charset="0"/>
            </a:endParaRPr>
          </a:p>
        </p:txBody>
      </p:sp>
      <p:sp>
        <p:nvSpPr>
          <p:cNvPr id="243804" name="Line 92"/>
          <p:cNvSpPr>
            <a:spLocks noChangeShapeType="1"/>
          </p:cNvSpPr>
          <p:nvPr/>
        </p:nvSpPr>
        <p:spPr bwMode="auto">
          <a:xfrm>
            <a:off x="3810000" y="2057400"/>
            <a:ext cx="514350" cy="533400"/>
          </a:xfrm>
          <a:prstGeom prst="line">
            <a:avLst/>
          </a:prstGeom>
          <a:noFill/>
          <a:ln w="38100">
            <a:solidFill>
              <a:schemeClr val="tx2"/>
            </a:solidFill>
            <a:round/>
            <a:headEnd/>
            <a:tailEnd type="triangle" w="lg" len="lg"/>
          </a:ln>
          <a:effectLst/>
        </p:spPr>
        <p:txBody>
          <a:bodyPr/>
          <a:lstStyle/>
          <a:p>
            <a:pPr>
              <a:defRPr/>
            </a:pPr>
            <a:endParaRPr lang="en-US">
              <a:latin typeface="Arial" charset="0"/>
            </a:endParaRPr>
          </a:p>
        </p:txBody>
      </p:sp>
      <p:sp>
        <p:nvSpPr>
          <p:cNvPr id="243808" name="Line 96"/>
          <p:cNvSpPr>
            <a:spLocks noChangeShapeType="1"/>
          </p:cNvSpPr>
          <p:nvPr/>
        </p:nvSpPr>
        <p:spPr bwMode="auto">
          <a:xfrm flipH="1">
            <a:off x="4668078" y="3856383"/>
            <a:ext cx="533400" cy="228600"/>
          </a:xfrm>
          <a:prstGeom prst="line">
            <a:avLst/>
          </a:prstGeom>
          <a:noFill/>
          <a:ln w="25400">
            <a:solidFill>
              <a:schemeClr val="tx2"/>
            </a:solidFill>
            <a:round/>
            <a:headEnd/>
            <a:tailEnd type="triangle" w="lg" len="lg"/>
          </a:ln>
          <a:effectLst/>
        </p:spPr>
        <p:txBody>
          <a:bodyPr/>
          <a:lstStyle/>
          <a:p>
            <a:pPr>
              <a:defRPr/>
            </a:pPr>
            <a:endParaRPr lang="en-US">
              <a:latin typeface="Arial" charset="0"/>
            </a:endParaRPr>
          </a:p>
        </p:txBody>
      </p:sp>
      <p:sp>
        <p:nvSpPr>
          <p:cNvPr id="243809" name="Line 97"/>
          <p:cNvSpPr>
            <a:spLocks noChangeShapeType="1"/>
          </p:cNvSpPr>
          <p:nvPr/>
        </p:nvSpPr>
        <p:spPr bwMode="auto">
          <a:xfrm>
            <a:off x="5274366" y="3856383"/>
            <a:ext cx="590550" cy="228600"/>
          </a:xfrm>
          <a:prstGeom prst="line">
            <a:avLst/>
          </a:prstGeom>
          <a:noFill/>
          <a:ln w="25400">
            <a:solidFill>
              <a:schemeClr val="tx2"/>
            </a:solidFill>
            <a:round/>
            <a:headEnd/>
            <a:tailEnd type="triangle" w="lg" len="lg"/>
          </a:ln>
          <a:effectLst/>
        </p:spPr>
        <p:txBody>
          <a:bodyPr/>
          <a:lstStyle/>
          <a:p>
            <a:pPr>
              <a:defRPr/>
            </a:pPr>
            <a:endParaRPr lang="en-US">
              <a:latin typeface="Arial" charset="0"/>
            </a:endParaRPr>
          </a:p>
        </p:txBody>
      </p:sp>
      <p:sp>
        <p:nvSpPr>
          <p:cNvPr id="243810" name="Line 98"/>
          <p:cNvSpPr>
            <a:spLocks noChangeShapeType="1"/>
          </p:cNvSpPr>
          <p:nvPr/>
        </p:nvSpPr>
        <p:spPr bwMode="auto">
          <a:xfrm flipH="1">
            <a:off x="3177416" y="3866322"/>
            <a:ext cx="500062" cy="228600"/>
          </a:xfrm>
          <a:prstGeom prst="line">
            <a:avLst/>
          </a:prstGeom>
          <a:noFill/>
          <a:ln w="25400">
            <a:solidFill>
              <a:schemeClr val="tx2"/>
            </a:solidFill>
            <a:round/>
            <a:headEnd/>
            <a:tailEnd type="triangle" w="lg" len="lg"/>
          </a:ln>
          <a:effectLst/>
        </p:spPr>
        <p:txBody>
          <a:bodyPr/>
          <a:lstStyle/>
          <a:p>
            <a:pPr>
              <a:defRPr/>
            </a:pPr>
            <a:endParaRPr lang="en-US">
              <a:latin typeface="Arial" charset="0"/>
            </a:endParaRPr>
          </a:p>
        </p:txBody>
      </p:sp>
      <p:sp>
        <p:nvSpPr>
          <p:cNvPr id="243811" name="Line 99"/>
          <p:cNvSpPr>
            <a:spLocks noChangeShapeType="1"/>
          </p:cNvSpPr>
          <p:nvPr/>
        </p:nvSpPr>
        <p:spPr bwMode="auto">
          <a:xfrm>
            <a:off x="3713922" y="3856383"/>
            <a:ext cx="590550" cy="228600"/>
          </a:xfrm>
          <a:prstGeom prst="line">
            <a:avLst/>
          </a:prstGeom>
          <a:noFill/>
          <a:ln w="25400">
            <a:solidFill>
              <a:schemeClr val="tx2"/>
            </a:solidFill>
            <a:round/>
            <a:headEnd/>
            <a:tailEnd type="triangle" w="lg" len="lg"/>
          </a:ln>
          <a:effectLst/>
        </p:spPr>
        <p:txBody>
          <a:bodyPr/>
          <a:lstStyle/>
          <a:p>
            <a:pPr>
              <a:defRPr/>
            </a:pPr>
            <a:endParaRPr lang="en-US">
              <a:latin typeface="Arial" charset="0"/>
            </a:endParaRPr>
          </a:p>
        </p:txBody>
      </p:sp>
      <p:sp>
        <p:nvSpPr>
          <p:cNvPr id="243816" name="Line 104"/>
          <p:cNvSpPr>
            <a:spLocks noChangeShapeType="1"/>
          </p:cNvSpPr>
          <p:nvPr/>
        </p:nvSpPr>
        <p:spPr bwMode="auto">
          <a:xfrm flipH="1">
            <a:off x="3733800" y="5410200"/>
            <a:ext cx="0" cy="685800"/>
          </a:xfrm>
          <a:prstGeom prst="line">
            <a:avLst/>
          </a:prstGeom>
          <a:noFill/>
          <a:ln w="38100">
            <a:solidFill>
              <a:srgbClr val="9966FF"/>
            </a:solidFill>
            <a:round/>
            <a:headEnd/>
            <a:tailEnd type="none" w="lg" len="lg"/>
          </a:ln>
          <a:effectLst/>
        </p:spPr>
        <p:txBody>
          <a:bodyPr/>
          <a:lstStyle/>
          <a:p>
            <a:pPr>
              <a:defRPr/>
            </a:pPr>
            <a:endParaRPr lang="en-US">
              <a:latin typeface="Arial" charset="0"/>
            </a:endParaRPr>
          </a:p>
        </p:txBody>
      </p:sp>
      <p:sp>
        <p:nvSpPr>
          <p:cNvPr id="243818" name="Line 106"/>
          <p:cNvSpPr>
            <a:spLocks noChangeShapeType="1"/>
          </p:cNvSpPr>
          <p:nvPr/>
        </p:nvSpPr>
        <p:spPr bwMode="auto">
          <a:xfrm flipH="1" flipV="1">
            <a:off x="3124200" y="6096000"/>
            <a:ext cx="609600" cy="0"/>
          </a:xfrm>
          <a:prstGeom prst="line">
            <a:avLst/>
          </a:prstGeom>
          <a:noFill/>
          <a:ln w="38100">
            <a:solidFill>
              <a:srgbClr val="3366FF"/>
            </a:solidFill>
            <a:round/>
            <a:headEnd/>
            <a:tailEnd type="triangle" w="lg" len="lg"/>
          </a:ln>
          <a:effectLst/>
        </p:spPr>
        <p:txBody>
          <a:bodyPr/>
          <a:lstStyle/>
          <a:p>
            <a:pPr>
              <a:defRPr/>
            </a:pPr>
            <a:endParaRPr lang="en-US">
              <a:latin typeface="Arial" charset="0"/>
            </a:endParaRPr>
          </a:p>
        </p:txBody>
      </p:sp>
      <p:sp>
        <p:nvSpPr>
          <p:cNvPr id="243820" name="Line 108"/>
          <p:cNvSpPr>
            <a:spLocks noChangeShapeType="1"/>
          </p:cNvSpPr>
          <p:nvPr/>
        </p:nvSpPr>
        <p:spPr bwMode="auto">
          <a:xfrm flipH="1">
            <a:off x="3733800" y="6089650"/>
            <a:ext cx="609600" cy="6350"/>
          </a:xfrm>
          <a:prstGeom prst="line">
            <a:avLst/>
          </a:prstGeom>
          <a:noFill/>
          <a:ln w="38100">
            <a:solidFill>
              <a:srgbClr val="3366FF"/>
            </a:solidFill>
            <a:round/>
            <a:headEnd type="triangle" w="lg" len="lg"/>
            <a:tailEnd type="none" w="lg" len="lg"/>
          </a:ln>
          <a:effectLst/>
        </p:spPr>
        <p:txBody>
          <a:bodyPr/>
          <a:lstStyle/>
          <a:p>
            <a:pPr>
              <a:defRPr/>
            </a:pPr>
            <a:endParaRPr lang="en-US">
              <a:latin typeface="Arial" charset="0"/>
            </a:endParaRPr>
          </a:p>
        </p:txBody>
      </p:sp>
      <p:sp>
        <p:nvSpPr>
          <p:cNvPr id="243824" name="Line 112"/>
          <p:cNvSpPr>
            <a:spLocks noChangeShapeType="1"/>
          </p:cNvSpPr>
          <p:nvPr/>
        </p:nvSpPr>
        <p:spPr bwMode="auto">
          <a:xfrm flipH="1">
            <a:off x="5305425" y="5410200"/>
            <a:ext cx="0" cy="685800"/>
          </a:xfrm>
          <a:prstGeom prst="line">
            <a:avLst/>
          </a:prstGeom>
          <a:noFill/>
          <a:ln w="38100">
            <a:solidFill>
              <a:srgbClr val="9966FF"/>
            </a:solidFill>
            <a:round/>
            <a:headEnd/>
            <a:tailEnd type="none" w="lg" len="lg"/>
          </a:ln>
          <a:effectLst/>
        </p:spPr>
        <p:txBody>
          <a:bodyPr/>
          <a:lstStyle/>
          <a:p>
            <a:pPr>
              <a:defRPr/>
            </a:pPr>
            <a:endParaRPr lang="en-US">
              <a:latin typeface="Arial" charset="0"/>
            </a:endParaRPr>
          </a:p>
        </p:txBody>
      </p:sp>
      <p:sp>
        <p:nvSpPr>
          <p:cNvPr id="243825" name="Line 113"/>
          <p:cNvSpPr>
            <a:spLocks noChangeShapeType="1"/>
          </p:cNvSpPr>
          <p:nvPr/>
        </p:nvSpPr>
        <p:spPr bwMode="auto">
          <a:xfrm flipH="1" flipV="1">
            <a:off x="4648200" y="6096000"/>
            <a:ext cx="685800" cy="0"/>
          </a:xfrm>
          <a:prstGeom prst="line">
            <a:avLst/>
          </a:prstGeom>
          <a:noFill/>
          <a:ln w="38100">
            <a:solidFill>
              <a:srgbClr val="3366FF"/>
            </a:solidFill>
            <a:round/>
            <a:headEnd/>
            <a:tailEnd type="triangle" w="lg" len="lg"/>
          </a:ln>
          <a:effectLst/>
        </p:spPr>
        <p:txBody>
          <a:bodyPr/>
          <a:lstStyle/>
          <a:p>
            <a:pPr>
              <a:defRPr/>
            </a:pPr>
            <a:endParaRPr lang="en-US">
              <a:latin typeface="Arial" charset="0"/>
            </a:endParaRPr>
          </a:p>
        </p:txBody>
      </p:sp>
      <p:sp>
        <p:nvSpPr>
          <p:cNvPr id="243826" name="Line 114"/>
          <p:cNvSpPr>
            <a:spLocks noChangeShapeType="1"/>
          </p:cNvSpPr>
          <p:nvPr/>
        </p:nvSpPr>
        <p:spPr bwMode="auto">
          <a:xfrm flipH="1">
            <a:off x="5334000" y="6089650"/>
            <a:ext cx="609600" cy="6350"/>
          </a:xfrm>
          <a:prstGeom prst="line">
            <a:avLst/>
          </a:prstGeom>
          <a:noFill/>
          <a:ln w="38100">
            <a:solidFill>
              <a:srgbClr val="3366FF"/>
            </a:solidFill>
            <a:round/>
            <a:headEnd type="triangle" w="lg" len="lg"/>
            <a:tailEnd type="none" w="lg" len="lg"/>
          </a:ln>
          <a:effectLst/>
        </p:spPr>
        <p:txBody>
          <a:bodyPr/>
          <a:lstStyle/>
          <a:p>
            <a:pPr>
              <a:defRPr/>
            </a:pPr>
            <a:endParaRPr lang="en-US">
              <a:latin typeface="Arial" charset="0"/>
            </a:endParaRPr>
          </a:p>
        </p:txBody>
      </p:sp>
      <p:sp>
        <p:nvSpPr>
          <p:cNvPr id="243827" name="Line 115"/>
          <p:cNvSpPr>
            <a:spLocks noChangeShapeType="1"/>
          </p:cNvSpPr>
          <p:nvPr/>
        </p:nvSpPr>
        <p:spPr bwMode="auto">
          <a:xfrm flipH="1">
            <a:off x="3176588" y="5334000"/>
            <a:ext cx="500062" cy="228600"/>
          </a:xfrm>
          <a:prstGeom prst="line">
            <a:avLst/>
          </a:prstGeom>
          <a:noFill/>
          <a:ln w="25400">
            <a:solidFill>
              <a:srgbClr val="9966FF"/>
            </a:solidFill>
            <a:round/>
            <a:headEnd/>
            <a:tailEnd type="triangle" w="lg" len="lg"/>
          </a:ln>
          <a:effectLst/>
        </p:spPr>
        <p:txBody>
          <a:bodyPr/>
          <a:lstStyle/>
          <a:p>
            <a:pPr>
              <a:defRPr/>
            </a:pPr>
            <a:endParaRPr lang="en-US">
              <a:latin typeface="Arial" charset="0"/>
            </a:endParaRPr>
          </a:p>
        </p:txBody>
      </p:sp>
      <p:sp>
        <p:nvSpPr>
          <p:cNvPr id="243828" name="Line 116"/>
          <p:cNvSpPr>
            <a:spLocks noChangeShapeType="1"/>
          </p:cNvSpPr>
          <p:nvPr/>
        </p:nvSpPr>
        <p:spPr bwMode="auto">
          <a:xfrm>
            <a:off x="3752850" y="5334000"/>
            <a:ext cx="590550" cy="228600"/>
          </a:xfrm>
          <a:prstGeom prst="line">
            <a:avLst/>
          </a:prstGeom>
          <a:noFill/>
          <a:ln w="25400">
            <a:solidFill>
              <a:srgbClr val="9966FF"/>
            </a:solidFill>
            <a:round/>
            <a:headEnd/>
            <a:tailEnd type="triangle" w="lg" len="lg"/>
          </a:ln>
          <a:effectLst/>
        </p:spPr>
        <p:txBody>
          <a:bodyPr/>
          <a:lstStyle/>
          <a:p>
            <a:pPr>
              <a:defRPr/>
            </a:pPr>
            <a:endParaRPr lang="en-US">
              <a:latin typeface="Arial" charset="0"/>
            </a:endParaRPr>
          </a:p>
        </p:txBody>
      </p:sp>
      <p:sp>
        <p:nvSpPr>
          <p:cNvPr id="243829" name="Line 117"/>
          <p:cNvSpPr>
            <a:spLocks noChangeShapeType="1"/>
          </p:cNvSpPr>
          <p:nvPr/>
        </p:nvSpPr>
        <p:spPr bwMode="auto">
          <a:xfrm flipH="1">
            <a:off x="4648200" y="5334000"/>
            <a:ext cx="533400" cy="228600"/>
          </a:xfrm>
          <a:prstGeom prst="line">
            <a:avLst/>
          </a:prstGeom>
          <a:noFill/>
          <a:ln w="25400">
            <a:solidFill>
              <a:srgbClr val="9966FF"/>
            </a:solidFill>
            <a:round/>
            <a:headEnd/>
            <a:tailEnd type="triangle" w="lg" len="lg"/>
          </a:ln>
          <a:effectLst/>
        </p:spPr>
        <p:txBody>
          <a:bodyPr/>
          <a:lstStyle/>
          <a:p>
            <a:pPr>
              <a:defRPr/>
            </a:pPr>
            <a:endParaRPr lang="en-US">
              <a:latin typeface="Arial" charset="0"/>
            </a:endParaRPr>
          </a:p>
        </p:txBody>
      </p:sp>
      <p:sp>
        <p:nvSpPr>
          <p:cNvPr id="243830" name="Line 118"/>
          <p:cNvSpPr>
            <a:spLocks noChangeShapeType="1"/>
          </p:cNvSpPr>
          <p:nvPr/>
        </p:nvSpPr>
        <p:spPr bwMode="auto">
          <a:xfrm>
            <a:off x="5334000" y="5334000"/>
            <a:ext cx="590550" cy="228600"/>
          </a:xfrm>
          <a:prstGeom prst="line">
            <a:avLst/>
          </a:prstGeom>
          <a:noFill/>
          <a:ln w="25400">
            <a:solidFill>
              <a:srgbClr val="9966FF"/>
            </a:solidFill>
            <a:round/>
            <a:headEnd/>
            <a:tailEnd type="triangle" w="lg" len="lg"/>
          </a:ln>
          <a:effectLst/>
        </p:spPr>
        <p:txBody>
          <a:bodyPr/>
          <a:lstStyle/>
          <a:p>
            <a:pPr>
              <a:defRPr/>
            </a:pPr>
            <a:endParaRPr lang="en-US">
              <a:latin typeface="Arial" charset="0"/>
            </a:endParaRPr>
          </a:p>
        </p:txBody>
      </p:sp>
    </p:spTree>
    <p:extLst>
      <p:ext uri="{BB962C8B-B14F-4D97-AF65-F5344CB8AC3E}">
        <p14:creationId xmlns:p14="http://schemas.microsoft.com/office/powerpoint/2010/main" val="7816105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66" name="Freeform 30" descr="Horizontal brick"/>
          <p:cNvSpPr>
            <a:spLocks/>
          </p:cNvSpPr>
          <p:nvPr/>
        </p:nvSpPr>
        <p:spPr bwMode="auto">
          <a:xfrm>
            <a:off x="5137150" y="3321053"/>
            <a:ext cx="2881313" cy="231775"/>
          </a:xfrm>
          <a:custGeom>
            <a:avLst/>
            <a:gdLst/>
            <a:ahLst/>
            <a:cxnLst>
              <a:cxn ang="0">
                <a:pos x="1774" y="0"/>
              </a:cxn>
              <a:cxn ang="0">
                <a:pos x="14" y="0"/>
              </a:cxn>
              <a:cxn ang="0">
                <a:pos x="12" y="59"/>
              </a:cxn>
              <a:cxn ang="0">
                <a:pos x="3" y="107"/>
              </a:cxn>
              <a:cxn ang="0">
                <a:pos x="0" y="143"/>
              </a:cxn>
              <a:cxn ang="0">
                <a:pos x="1774" y="146"/>
              </a:cxn>
              <a:cxn ang="0">
                <a:pos x="1774" y="0"/>
              </a:cxn>
            </a:cxnLst>
            <a:rect l="0" t="0" r="r" b="b"/>
            <a:pathLst>
              <a:path w="1774" h="146">
                <a:moveTo>
                  <a:pt x="1774" y="0"/>
                </a:moveTo>
                <a:lnTo>
                  <a:pt x="14" y="0"/>
                </a:lnTo>
                <a:lnTo>
                  <a:pt x="12" y="59"/>
                </a:lnTo>
                <a:lnTo>
                  <a:pt x="3" y="107"/>
                </a:lnTo>
                <a:lnTo>
                  <a:pt x="0" y="143"/>
                </a:lnTo>
                <a:lnTo>
                  <a:pt x="1774" y="146"/>
                </a:lnTo>
                <a:lnTo>
                  <a:pt x="1774" y="0"/>
                </a:lnTo>
                <a:close/>
              </a:path>
            </a:pathLst>
          </a:custGeom>
          <a:pattFill prst="horzBrick">
            <a:fgClr>
              <a:schemeClr val="bg1"/>
            </a:fgClr>
            <a:bgClr>
              <a:schemeClr val="tx1"/>
            </a:bgClr>
          </a:pattFill>
          <a:ln w="9525">
            <a:solidFill>
              <a:schemeClr val="tx1"/>
            </a:solidFill>
            <a:round/>
            <a:headEnd/>
            <a:tailEnd/>
          </a:ln>
          <a:effectLst/>
        </p:spPr>
        <p:txBody>
          <a:bodyPr/>
          <a:lstStyle/>
          <a:p>
            <a:pPr>
              <a:defRPr/>
            </a:pPr>
            <a:endParaRPr lang="en-US">
              <a:latin typeface="Arial" charset="0"/>
            </a:endParaRPr>
          </a:p>
        </p:txBody>
      </p:sp>
      <p:sp>
        <p:nvSpPr>
          <p:cNvPr id="244757" name="Freeform 21"/>
          <p:cNvSpPr>
            <a:spLocks/>
          </p:cNvSpPr>
          <p:nvPr/>
        </p:nvSpPr>
        <p:spPr bwMode="auto">
          <a:xfrm>
            <a:off x="3838575" y="4064003"/>
            <a:ext cx="1252538" cy="788988"/>
          </a:xfrm>
          <a:custGeom>
            <a:avLst/>
            <a:gdLst/>
            <a:ahLst/>
            <a:cxnLst>
              <a:cxn ang="0">
                <a:pos x="0" y="11"/>
              </a:cxn>
              <a:cxn ang="0">
                <a:pos x="20" y="22"/>
              </a:cxn>
              <a:cxn ang="0">
                <a:pos x="65" y="16"/>
              </a:cxn>
              <a:cxn ang="0">
                <a:pos x="122" y="16"/>
              </a:cxn>
              <a:cxn ang="0">
                <a:pos x="170" y="16"/>
              </a:cxn>
              <a:cxn ang="0">
                <a:pos x="203" y="22"/>
              </a:cxn>
              <a:cxn ang="0">
                <a:pos x="227" y="22"/>
              </a:cxn>
              <a:cxn ang="0">
                <a:pos x="237" y="28"/>
              </a:cxn>
              <a:cxn ang="0">
                <a:pos x="269" y="16"/>
              </a:cxn>
              <a:cxn ang="0">
                <a:pos x="329" y="24"/>
              </a:cxn>
              <a:cxn ang="0">
                <a:pos x="356" y="19"/>
              </a:cxn>
              <a:cxn ang="0">
                <a:pos x="392" y="19"/>
              </a:cxn>
              <a:cxn ang="0">
                <a:pos x="429" y="16"/>
              </a:cxn>
              <a:cxn ang="0">
                <a:pos x="469" y="0"/>
              </a:cxn>
              <a:cxn ang="0">
                <a:pos x="501" y="12"/>
              </a:cxn>
              <a:cxn ang="0">
                <a:pos x="537" y="12"/>
              </a:cxn>
              <a:cxn ang="0">
                <a:pos x="573" y="20"/>
              </a:cxn>
              <a:cxn ang="0">
                <a:pos x="601" y="16"/>
              </a:cxn>
              <a:cxn ang="0">
                <a:pos x="650" y="10"/>
              </a:cxn>
              <a:cxn ang="0">
                <a:pos x="677" y="13"/>
              </a:cxn>
              <a:cxn ang="0">
                <a:pos x="709" y="20"/>
              </a:cxn>
              <a:cxn ang="0">
                <a:pos x="726" y="14"/>
              </a:cxn>
              <a:cxn ang="0">
                <a:pos x="741" y="8"/>
              </a:cxn>
              <a:cxn ang="0">
                <a:pos x="750" y="2"/>
              </a:cxn>
              <a:cxn ang="0">
                <a:pos x="789" y="5"/>
              </a:cxn>
              <a:cxn ang="0">
                <a:pos x="759" y="200"/>
              </a:cxn>
              <a:cxn ang="0">
                <a:pos x="723" y="320"/>
              </a:cxn>
              <a:cxn ang="0">
                <a:pos x="669" y="404"/>
              </a:cxn>
              <a:cxn ang="0">
                <a:pos x="582" y="479"/>
              </a:cxn>
              <a:cxn ang="0">
                <a:pos x="498" y="485"/>
              </a:cxn>
              <a:cxn ang="0">
                <a:pos x="432" y="488"/>
              </a:cxn>
              <a:cxn ang="0">
                <a:pos x="378" y="497"/>
              </a:cxn>
              <a:cxn ang="0">
                <a:pos x="285" y="473"/>
              </a:cxn>
              <a:cxn ang="0">
                <a:pos x="123" y="422"/>
              </a:cxn>
              <a:cxn ang="0">
                <a:pos x="84" y="347"/>
              </a:cxn>
              <a:cxn ang="0">
                <a:pos x="60" y="263"/>
              </a:cxn>
              <a:cxn ang="0">
                <a:pos x="30" y="137"/>
              </a:cxn>
              <a:cxn ang="0">
                <a:pos x="0" y="11"/>
              </a:cxn>
            </a:cxnLst>
            <a:rect l="0" t="0" r="r" b="b"/>
            <a:pathLst>
              <a:path w="789" h="497">
                <a:moveTo>
                  <a:pt x="0" y="11"/>
                </a:moveTo>
                <a:lnTo>
                  <a:pt x="20" y="22"/>
                </a:lnTo>
                <a:lnTo>
                  <a:pt x="65" y="16"/>
                </a:lnTo>
                <a:lnTo>
                  <a:pt x="122" y="16"/>
                </a:lnTo>
                <a:lnTo>
                  <a:pt x="170" y="16"/>
                </a:lnTo>
                <a:lnTo>
                  <a:pt x="203" y="22"/>
                </a:lnTo>
                <a:lnTo>
                  <a:pt x="227" y="22"/>
                </a:lnTo>
                <a:lnTo>
                  <a:pt x="237" y="28"/>
                </a:lnTo>
                <a:lnTo>
                  <a:pt x="269" y="16"/>
                </a:lnTo>
                <a:lnTo>
                  <a:pt x="329" y="24"/>
                </a:lnTo>
                <a:lnTo>
                  <a:pt x="356" y="19"/>
                </a:lnTo>
                <a:lnTo>
                  <a:pt x="392" y="19"/>
                </a:lnTo>
                <a:lnTo>
                  <a:pt x="429" y="16"/>
                </a:lnTo>
                <a:lnTo>
                  <a:pt x="469" y="0"/>
                </a:lnTo>
                <a:lnTo>
                  <a:pt x="501" y="12"/>
                </a:lnTo>
                <a:lnTo>
                  <a:pt x="537" y="12"/>
                </a:lnTo>
                <a:lnTo>
                  <a:pt x="573" y="20"/>
                </a:lnTo>
                <a:lnTo>
                  <a:pt x="601" y="16"/>
                </a:lnTo>
                <a:lnTo>
                  <a:pt x="650" y="10"/>
                </a:lnTo>
                <a:lnTo>
                  <a:pt x="677" y="13"/>
                </a:lnTo>
                <a:lnTo>
                  <a:pt x="709" y="20"/>
                </a:lnTo>
                <a:lnTo>
                  <a:pt x="726" y="14"/>
                </a:lnTo>
                <a:lnTo>
                  <a:pt x="741" y="8"/>
                </a:lnTo>
                <a:lnTo>
                  <a:pt x="750" y="2"/>
                </a:lnTo>
                <a:lnTo>
                  <a:pt x="789" y="5"/>
                </a:lnTo>
                <a:lnTo>
                  <a:pt x="759" y="200"/>
                </a:lnTo>
                <a:lnTo>
                  <a:pt x="723" y="320"/>
                </a:lnTo>
                <a:lnTo>
                  <a:pt x="669" y="404"/>
                </a:lnTo>
                <a:lnTo>
                  <a:pt x="582" y="479"/>
                </a:lnTo>
                <a:lnTo>
                  <a:pt x="498" y="485"/>
                </a:lnTo>
                <a:lnTo>
                  <a:pt x="432" y="488"/>
                </a:lnTo>
                <a:lnTo>
                  <a:pt x="378" y="497"/>
                </a:lnTo>
                <a:lnTo>
                  <a:pt x="285" y="473"/>
                </a:lnTo>
                <a:lnTo>
                  <a:pt x="123" y="422"/>
                </a:lnTo>
                <a:lnTo>
                  <a:pt x="84" y="347"/>
                </a:lnTo>
                <a:lnTo>
                  <a:pt x="60" y="263"/>
                </a:lnTo>
                <a:lnTo>
                  <a:pt x="30" y="137"/>
                </a:lnTo>
                <a:lnTo>
                  <a:pt x="0" y="11"/>
                </a:lnTo>
                <a:close/>
              </a:path>
            </a:pathLst>
          </a:custGeom>
          <a:solidFill>
            <a:srgbClr val="CCFFFF"/>
          </a:solidFill>
          <a:ln w="9525">
            <a:noFill/>
            <a:round/>
            <a:headEnd/>
            <a:tailEnd/>
          </a:ln>
          <a:effectLst/>
        </p:spPr>
        <p:txBody>
          <a:bodyPr/>
          <a:lstStyle/>
          <a:p>
            <a:pPr>
              <a:defRPr/>
            </a:pPr>
            <a:endParaRPr lang="en-US">
              <a:latin typeface="Arial" charset="0"/>
            </a:endParaRPr>
          </a:p>
        </p:txBody>
      </p:sp>
      <p:sp>
        <p:nvSpPr>
          <p:cNvPr id="244769" name="Freeform 33"/>
          <p:cNvSpPr>
            <a:spLocks/>
          </p:cNvSpPr>
          <p:nvPr/>
        </p:nvSpPr>
        <p:spPr bwMode="auto">
          <a:xfrm>
            <a:off x="3916363" y="4289428"/>
            <a:ext cx="1125537" cy="704850"/>
          </a:xfrm>
          <a:custGeom>
            <a:avLst/>
            <a:gdLst/>
            <a:ahLst/>
            <a:cxnLst>
              <a:cxn ang="0">
                <a:pos x="0" y="48"/>
              </a:cxn>
              <a:cxn ang="0">
                <a:pos x="160" y="116"/>
              </a:cxn>
              <a:cxn ang="0">
                <a:pos x="336" y="180"/>
              </a:cxn>
              <a:cxn ang="0">
                <a:pos x="541" y="107"/>
              </a:cxn>
              <a:cxn ang="0">
                <a:pos x="709" y="0"/>
              </a:cxn>
              <a:cxn ang="0">
                <a:pos x="649" y="250"/>
              </a:cxn>
              <a:cxn ang="0">
                <a:pos x="544" y="376"/>
              </a:cxn>
              <a:cxn ang="0">
                <a:pos x="444" y="416"/>
              </a:cxn>
              <a:cxn ang="0">
                <a:pos x="336" y="444"/>
              </a:cxn>
              <a:cxn ang="0">
                <a:pos x="216" y="434"/>
              </a:cxn>
              <a:cxn ang="0">
                <a:pos x="124" y="372"/>
              </a:cxn>
              <a:cxn ang="0">
                <a:pos x="82" y="284"/>
              </a:cxn>
              <a:cxn ang="0">
                <a:pos x="0" y="48"/>
              </a:cxn>
            </a:cxnLst>
            <a:rect l="0" t="0" r="r" b="b"/>
            <a:pathLst>
              <a:path w="709" h="444">
                <a:moveTo>
                  <a:pt x="0" y="48"/>
                </a:moveTo>
                <a:lnTo>
                  <a:pt x="160" y="116"/>
                </a:lnTo>
                <a:lnTo>
                  <a:pt x="336" y="180"/>
                </a:lnTo>
                <a:lnTo>
                  <a:pt x="541" y="107"/>
                </a:lnTo>
                <a:lnTo>
                  <a:pt x="709" y="0"/>
                </a:lnTo>
                <a:lnTo>
                  <a:pt x="649" y="250"/>
                </a:lnTo>
                <a:lnTo>
                  <a:pt x="544" y="376"/>
                </a:lnTo>
                <a:lnTo>
                  <a:pt x="444" y="416"/>
                </a:lnTo>
                <a:lnTo>
                  <a:pt x="336" y="444"/>
                </a:lnTo>
                <a:lnTo>
                  <a:pt x="216" y="434"/>
                </a:lnTo>
                <a:lnTo>
                  <a:pt x="124" y="372"/>
                </a:lnTo>
                <a:lnTo>
                  <a:pt x="82" y="284"/>
                </a:lnTo>
                <a:lnTo>
                  <a:pt x="0" y="48"/>
                </a:lnTo>
                <a:close/>
              </a:path>
            </a:pathLst>
          </a:custGeom>
          <a:solidFill>
            <a:srgbClr val="333333"/>
          </a:solidFill>
          <a:ln w="9525">
            <a:solidFill>
              <a:schemeClr val="tx1"/>
            </a:solidFill>
            <a:round/>
            <a:headEnd/>
            <a:tailEnd/>
          </a:ln>
          <a:effectLst/>
        </p:spPr>
        <p:txBody>
          <a:bodyPr/>
          <a:lstStyle/>
          <a:p>
            <a:pPr>
              <a:defRPr/>
            </a:pPr>
            <a:endParaRPr lang="en-US">
              <a:latin typeface="Arial" charset="0"/>
            </a:endParaRPr>
          </a:p>
        </p:txBody>
      </p:sp>
      <p:sp>
        <p:nvSpPr>
          <p:cNvPr id="244785" name="Freeform 49"/>
          <p:cNvSpPr>
            <a:spLocks/>
          </p:cNvSpPr>
          <p:nvPr/>
        </p:nvSpPr>
        <p:spPr bwMode="auto">
          <a:xfrm>
            <a:off x="4038600" y="4648203"/>
            <a:ext cx="900113" cy="376238"/>
          </a:xfrm>
          <a:custGeom>
            <a:avLst/>
            <a:gdLst/>
            <a:ahLst/>
            <a:cxnLst>
              <a:cxn ang="0">
                <a:pos x="0" y="45"/>
              </a:cxn>
              <a:cxn ang="0">
                <a:pos x="64" y="79"/>
              </a:cxn>
              <a:cxn ang="0">
                <a:pos x="243" y="129"/>
              </a:cxn>
              <a:cxn ang="0">
                <a:pos x="456" y="111"/>
              </a:cxn>
              <a:cxn ang="0">
                <a:pos x="567" y="0"/>
              </a:cxn>
              <a:cxn ang="0">
                <a:pos x="531" y="111"/>
              </a:cxn>
              <a:cxn ang="0">
                <a:pos x="468" y="165"/>
              </a:cxn>
              <a:cxn ang="0">
                <a:pos x="387" y="198"/>
              </a:cxn>
              <a:cxn ang="0">
                <a:pos x="282" y="237"/>
              </a:cxn>
              <a:cxn ang="0">
                <a:pos x="152" y="208"/>
              </a:cxn>
              <a:cxn ang="0">
                <a:pos x="66" y="177"/>
              </a:cxn>
              <a:cxn ang="0">
                <a:pos x="48" y="144"/>
              </a:cxn>
              <a:cxn ang="0">
                <a:pos x="0" y="45"/>
              </a:cxn>
            </a:cxnLst>
            <a:rect l="0" t="0" r="r" b="b"/>
            <a:pathLst>
              <a:path w="567" h="237">
                <a:moveTo>
                  <a:pt x="0" y="45"/>
                </a:moveTo>
                <a:lnTo>
                  <a:pt x="64" y="79"/>
                </a:lnTo>
                <a:lnTo>
                  <a:pt x="243" y="129"/>
                </a:lnTo>
                <a:lnTo>
                  <a:pt x="456" y="111"/>
                </a:lnTo>
                <a:lnTo>
                  <a:pt x="567" y="0"/>
                </a:lnTo>
                <a:lnTo>
                  <a:pt x="531" y="111"/>
                </a:lnTo>
                <a:lnTo>
                  <a:pt x="468" y="165"/>
                </a:lnTo>
                <a:lnTo>
                  <a:pt x="387" y="198"/>
                </a:lnTo>
                <a:lnTo>
                  <a:pt x="282" y="237"/>
                </a:lnTo>
                <a:lnTo>
                  <a:pt x="152" y="208"/>
                </a:lnTo>
                <a:lnTo>
                  <a:pt x="66" y="177"/>
                </a:lnTo>
                <a:lnTo>
                  <a:pt x="48" y="144"/>
                </a:lnTo>
                <a:lnTo>
                  <a:pt x="0" y="45"/>
                </a:lnTo>
                <a:close/>
              </a:path>
            </a:pathLst>
          </a:custGeom>
          <a:solidFill>
            <a:schemeClr val="tx1"/>
          </a:solidFill>
          <a:ln w="9525">
            <a:solidFill>
              <a:schemeClr val="tx1"/>
            </a:solidFill>
            <a:round/>
            <a:headEnd/>
            <a:tailEnd/>
          </a:ln>
          <a:effectLst/>
        </p:spPr>
        <p:txBody>
          <a:bodyPr/>
          <a:lstStyle/>
          <a:p>
            <a:pPr>
              <a:defRPr/>
            </a:pPr>
            <a:endParaRPr lang="en-US">
              <a:latin typeface="Arial" charset="0"/>
            </a:endParaRPr>
          </a:p>
        </p:txBody>
      </p:sp>
      <p:sp>
        <p:nvSpPr>
          <p:cNvPr id="244756" name="Line 20"/>
          <p:cNvSpPr>
            <a:spLocks noChangeShapeType="1"/>
          </p:cNvSpPr>
          <p:nvPr/>
        </p:nvSpPr>
        <p:spPr bwMode="auto">
          <a:xfrm>
            <a:off x="5389563" y="2946403"/>
            <a:ext cx="2540000" cy="1588"/>
          </a:xfrm>
          <a:prstGeom prst="line">
            <a:avLst/>
          </a:prstGeom>
          <a:noFill/>
          <a:ln w="12700">
            <a:solidFill>
              <a:schemeClr val="tx1"/>
            </a:solidFill>
            <a:round/>
            <a:headEnd/>
            <a:tailEnd/>
          </a:ln>
          <a:effectLst/>
        </p:spPr>
        <p:txBody>
          <a:bodyPr/>
          <a:lstStyle/>
          <a:p>
            <a:pPr>
              <a:defRPr/>
            </a:pPr>
            <a:endParaRPr lang="en-US">
              <a:latin typeface="Arial" charset="0"/>
            </a:endParaRPr>
          </a:p>
        </p:txBody>
      </p:sp>
      <p:sp>
        <p:nvSpPr>
          <p:cNvPr id="244758" name="Freeform 22"/>
          <p:cNvSpPr>
            <a:spLocks/>
          </p:cNvSpPr>
          <p:nvPr/>
        </p:nvSpPr>
        <p:spPr bwMode="auto">
          <a:xfrm>
            <a:off x="3760788" y="4067178"/>
            <a:ext cx="1350962" cy="46038"/>
          </a:xfrm>
          <a:custGeom>
            <a:avLst/>
            <a:gdLst/>
            <a:ahLst/>
            <a:cxnLst>
              <a:cxn ang="0">
                <a:pos x="0" y="1"/>
              </a:cxn>
              <a:cxn ang="0">
                <a:pos x="54" y="11"/>
              </a:cxn>
              <a:cxn ang="0">
                <a:pos x="98" y="7"/>
              </a:cxn>
              <a:cxn ang="0">
                <a:pos x="192" y="13"/>
              </a:cxn>
              <a:cxn ang="0">
                <a:pos x="334" y="13"/>
              </a:cxn>
              <a:cxn ang="0">
                <a:pos x="420" y="1"/>
              </a:cxn>
              <a:cxn ang="0">
                <a:pos x="484" y="7"/>
              </a:cxn>
              <a:cxn ang="0">
                <a:pos x="580" y="7"/>
              </a:cxn>
              <a:cxn ang="0">
                <a:pos x="688" y="5"/>
              </a:cxn>
              <a:cxn ang="0">
                <a:pos x="702" y="3"/>
              </a:cxn>
            </a:cxnLst>
            <a:rect l="0" t="0" r="r" b="b"/>
            <a:pathLst>
              <a:path w="702" h="17">
                <a:moveTo>
                  <a:pt x="0" y="1"/>
                </a:moveTo>
                <a:cubicBezTo>
                  <a:pt x="18" y="7"/>
                  <a:pt x="37" y="0"/>
                  <a:pt x="54" y="11"/>
                </a:cubicBezTo>
                <a:cubicBezTo>
                  <a:pt x="73" y="9"/>
                  <a:pt x="81" y="5"/>
                  <a:pt x="98" y="7"/>
                </a:cubicBezTo>
                <a:cubicBezTo>
                  <a:pt x="128" y="17"/>
                  <a:pt x="162" y="3"/>
                  <a:pt x="192" y="13"/>
                </a:cubicBezTo>
                <a:cubicBezTo>
                  <a:pt x="241" y="10"/>
                  <a:pt x="284" y="12"/>
                  <a:pt x="334" y="13"/>
                </a:cubicBezTo>
                <a:cubicBezTo>
                  <a:pt x="389" y="11"/>
                  <a:pt x="386" y="12"/>
                  <a:pt x="420" y="1"/>
                </a:cubicBezTo>
                <a:cubicBezTo>
                  <a:pt x="445" y="5"/>
                  <a:pt x="450" y="6"/>
                  <a:pt x="484" y="7"/>
                </a:cubicBezTo>
                <a:cubicBezTo>
                  <a:pt x="515" y="15"/>
                  <a:pt x="549" y="8"/>
                  <a:pt x="580" y="7"/>
                </a:cubicBezTo>
                <a:cubicBezTo>
                  <a:pt x="616" y="11"/>
                  <a:pt x="652" y="9"/>
                  <a:pt x="688" y="5"/>
                </a:cubicBezTo>
                <a:cubicBezTo>
                  <a:pt x="697" y="2"/>
                  <a:pt x="692" y="3"/>
                  <a:pt x="702" y="3"/>
                </a:cubicBezTo>
              </a:path>
            </a:pathLst>
          </a:custGeom>
          <a:noFill/>
          <a:ln w="12700">
            <a:solidFill>
              <a:schemeClr val="tx1"/>
            </a:solidFill>
            <a:round/>
            <a:headEnd/>
            <a:tailEnd/>
          </a:ln>
          <a:effectLst/>
        </p:spPr>
        <p:txBody>
          <a:bodyPr/>
          <a:lstStyle/>
          <a:p>
            <a:pPr>
              <a:defRPr/>
            </a:pPr>
            <a:endParaRPr lang="en-US">
              <a:latin typeface="Arial" charset="0"/>
            </a:endParaRPr>
          </a:p>
        </p:txBody>
      </p:sp>
      <p:sp>
        <p:nvSpPr>
          <p:cNvPr id="244759" name="Line 23"/>
          <p:cNvSpPr>
            <a:spLocks noChangeShapeType="1"/>
          </p:cNvSpPr>
          <p:nvPr/>
        </p:nvSpPr>
        <p:spPr bwMode="auto">
          <a:xfrm flipV="1">
            <a:off x="1071563" y="2944816"/>
            <a:ext cx="2476500" cy="3175"/>
          </a:xfrm>
          <a:prstGeom prst="line">
            <a:avLst/>
          </a:prstGeom>
          <a:noFill/>
          <a:ln w="12700">
            <a:solidFill>
              <a:schemeClr val="tx1"/>
            </a:solidFill>
            <a:round/>
            <a:headEnd/>
            <a:tailEnd/>
          </a:ln>
          <a:effectLst/>
        </p:spPr>
        <p:txBody>
          <a:bodyPr/>
          <a:lstStyle/>
          <a:p>
            <a:pPr>
              <a:defRPr/>
            </a:pPr>
            <a:endParaRPr lang="en-US">
              <a:latin typeface="Arial" charset="0"/>
            </a:endParaRPr>
          </a:p>
        </p:txBody>
      </p:sp>
      <p:sp>
        <p:nvSpPr>
          <p:cNvPr id="244760" name="Line 24"/>
          <p:cNvSpPr>
            <a:spLocks noChangeShapeType="1"/>
          </p:cNvSpPr>
          <p:nvPr/>
        </p:nvSpPr>
        <p:spPr bwMode="auto">
          <a:xfrm>
            <a:off x="3548063" y="2944816"/>
            <a:ext cx="58737" cy="80962"/>
          </a:xfrm>
          <a:prstGeom prst="line">
            <a:avLst/>
          </a:prstGeom>
          <a:noFill/>
          <a:ln w="9525">
            <a:solidFill>
              <a:schemeClr val="tx1"/>
            </a:solidFill>
            <a:round/>
            <a:headEnd/>
            <a:tailEnd/>
          </a:ln>
          <a:effectLst/>
        </p:spPr>
        <p:txBody>
          <a:bodyPr/>
          <a:lstStyle/>
          <a:p>
            <a:pPr>
              <a:defRPr/>
            </a:pPr>
            <a:endParaRPr lang="en-US">
              <a:latin typeface="Arial" charset="0"/>
            </a:endParaRPr>
          </a:p>
        </p:txBody>
      </p:sp>
      <p:sp>
        <p:nvSpPr>
          <p:cNvPr id="244761" name="Line 25"/>
          <p:cNvSpPr>
            <a:spLocks noChangeShapeType="1"/>
          </p:cNvSpPr>
          <p:nvPr/>
        </p:nvSpPr>
        <p:spPr bwMode="auto">
          <a:xfrm flipV="1">
            <a:off x="5334000" y="2947991"/>
            <a:ext cx="55563" cy="77787"/>
          </a:xfrm>
          <a:prstGeom prst="line">
            <a:avLst/>
          </a:prstGeom>
          <a:noFill/>
          <a:ln w="12700">
            <a:solidFill>
              <a:schemeClr val="tx1"/>
            </a:solidFill>
            <a:round/>
            <a:headEnd/>
            <a:tailEnd/>
          </a:ln>
          <a:effectLst/>
        </p:spPr>
        <p:txBody>
          <a:bodyPr/>
          <a:lstStyle/>
          <a:p>
            <a:pPr>
              <a:defRPr/>
            </a:pPr>
            <a:endParaRPr lang="en-US">
              <a:latin typeface="Arial" charset="0"/>
            </a:endParaRPr>
          </a:p>
        </p:txBody>
      </p:sp>
      <p:sp>
        <p:nvSpPr>
          <p:cNvPr id="244762" name="Freeform 26" descr="50%"/>
          <p:cNvSpPr>
            <a:spLocks/>
          </p:cNvSpPr>
          <p:nvPr/>
        </p:nvSpPr>
        <p:spPr bwMode="auto">
          <a:xfrm>
            <a:off x="1071563" y="2409828"/>
            <a:ext cx="2606675" cy="738188"/>
          </a:xfrm>
          <a:custGeom>
            <a:avLst/>
            <a:gdLst/>
            <a:ahLst/>
            <a:cxnLst>
              <a:cxn ang="0">
                <a:pos x="0" y="6"/>
              </a:cxn>
              <a:cxn ang="0">
                <a:pos x="1397" y="0"/>
              </a:cxn>
              <a:cxn ang="0">
                <a:pos x="1514" y="126"/>
              </a:cxn>
              <a:cxn ang="0">
                <a:pos x="1571" y="294"/>
              </a:cxn>
              <a:cxn ang="0">
                <a:pos x="1610" y="399"/>
              </a:cxn>
              <a:cxn ang="0">
                <a:pos x="1642" y="492"/>
              </a:cxn>
              <a:cxn ang="0">
                <a:pos x="0" y="492"/>
              </a:cxn>
              <a:cxn ang="0">
                <a:pos x="0" y="6"/>
              </a:cxn>
            </a:cxnLst>
            <a:rect l="0" t="0" r="r" b="b"/>
            <a:pathLst>
              <a:path w="1642" h="492">
                <a:moveTo>
                  <a:pt x="0" y="6"/>
                </a:moveTo>
                <a:lnTo>
                  <a:pt x="1397" y="0"/>
                </a:lnTo>
                <a:lnTo>
                  <a:pt x="1514" y="126"/>
                </a:lnTo>
                <a:lnTo>
                  <a:pt x="1571" y="294"/>
                </a:lnTo>
                <a:lnTo>
                  <a:pt x="1610" y="399"/>
                </a:lnTo>
                <a:lnTo>
                  <a:pt x="1642" y="492"/>
                </a:lnTo>
                <a:lnTo>
                  <a:pt x="0" y="492"/>
                </a:lnTo>
                <a:lnTo>
                  <a:pt x="0" y="6"/>
                </a:lnTo>
                <a:close/>
              </a:path>
            </a:pathLst>
          </a:custGeom>
          <a:pattFill prst="pct5">
            <a:fgClr>
              <a:schemeClr val="bg1"/>
            </a:fgClr>
            <a:bgClr>
              <a:schemeClr val="accent5">
                <a:lumMod val="60000"/>
                <a:lumOff val="40000"/>
              </a:schemeClr>
            </a:bgClr>
          </a:pattFill>
          <a:ln w="9525">
            <a:solidFill>
              <a:schemeClr val="tx1"/>
            </a:solidFill>
            <a:round/>
            <a:headEnd/>
            <a:tailEnd/>
          </a:ln>
          <a:effectLst/>
        </p:spPr>
        <p:txBody>
          <a:bodyPr/>
          <a:lstStyle/>
          <a:p>
            <a:pPr>
              <a:defRPr/>
            </a:pPr>
            <a:endParaRPr lang="en-US">
              <a:latin typeface="Arial" charset="0"/>
            </a:endParaRPr>
          </a:p>
        </p:txBody>
      </p:sp>
      <p:sp>
        <p:nvSpPr>
          <p:cNvPr id="244763" name="Freeform 27" descr="50%"/>
          <p:cNvSpPr>
            <a:spLocks/>
          </p:cNvSpPr>
          <p:nvPr/>
        </p:nvSpPr>
        <p:spPr bwMode="auto">
          <a:xfrm>
            <a:off x="5180013" y="2381253"/>
            <a:ext cx="2838450" cy="768350"/>
          </a:xfrm>
          <a:custGeom>
            <a:avLst/>
            <a:gdLst/>
            <a:ahLst/>
            <a:cxnLst>
              <a:cxn ang="0">
                <a:pos x="1733" y="0"/>
              </a:cxn>
              <a:cxn ang="0">
                <a:pos x="321" y="12"/>
              </a:cxn>
              <a:cxn ang="0">
                <a:pos x="243" y="93"/>
              </a:cxn>
              <a:cxn ang="0">
                <a:pos x="165" y="198"/>
              </a:cxn>
              <a:cxn ang="0">
                <a:pos x="102" y="327"/>
              </a:cxn>
              <a:cxn ang="0">
                <a:pos x="51" y="405"/>
              </a:cxn>
              <a:cxn ang="0">
                <a:pos x="0" y="480"/>
              </a:cxn>
              <a:cxn ang="0">
                <a:pos x="1744" y="484"/>
              </a:cxn>
              <a:cxn ang="0">
                <a:pos x="1733" y="0"/>
              </a:cxn>
            </a:cxnLst>
            <a:rect l="0" t="0" r="r" b="b"/>
            <a:pathLst>
              <a:path w="1744" h="484">
                <a:moveTo>
                  <a:pt x="1733" y="0"/>
                </a:moveTo>
                <a:lnTo>
                  <a:pt x="321" y="12"/>
                </a:lnTo>
                <a:lnTo>
                  <a:pt x="243" y="93"/>
                </a:lnTo>
                <a:lnTo>
                  <a:pt x="165" y="198"/>
                </a:lnTo>
                <a:lnTo>
                  <a:pt x="102" y="327"/>
                </a:lnTo>
                <a:lnTo>
                  <a:pt x="51" y="405"/>
                </a:lnTo>
                <a:lnTo>
                  <a:pt x="0" y="480"/>
                </a:lnTo>
                <a:lnTo>
                  <a:pt x="1744" y="484"/>
                </a:lnTo>
                <a:lnTo>
                  <a:pt x="1733" y="0"/>
                </a:lnTo>
                <a:close/>
              </a:path>
            </a:pathLst>
          </a:custGeom>
          <a:pattFill prst="pct5">
            <a:fgClr>
              <a:schemeClr val="bg1"/>
            </a:fgClr>
            <a:bgClr>
              <a:schemeClr val="accent5">
                <a:lumMod val="60000"/>
                <a:lumOff val="40000"/>
              </a:schemeClr>
            </a:bgClr>
          </a:pattFill>
          <a:ln w="9525">
            <a:solidFill>
              <a:schemeClr val="tx1"/>
            </a:solidFill>
            <a:round/>
            <a:headEnd/>
            <a:tailEnd/>
          </a:ln>
          <a:effectLst/>
        </p:spPr>
        <p:txBody>
          <a:bodyPr/>
          <a:lstStyle/>
          <a:p>
            <a:pPr>
              <a:defRPr/>
            </a:pPr>
            <a:endParaRPr lang="en-US">
              <a:latin typeface="Arial" charset="0"/>
            </a:endParaRPr>
          </a:p>
        </p:txBody>
      </p:sp>
      <p:sp>
        <p:nvSpPr>
          <p:cNvPr id="244764" name="Freeform 28" descr="Small confetti"/>
          <p:cNvSpPr>
            <a:spLocks/>
          </p:cNvSpPr>
          <p:nvPr/>
        </p:nvSpPr>
        <p:spPr bwMode="auto">
          <a:xfrm>
            <a:off x="1066800" y="3143253"/>
            <a:ext cx="2659063" cy="203200"/>
          </a:xfrm>
          <a:custGeom>
            <a:avLst/>
            <a:gdLst/>
            <a:ahLst/>
            <a:cxnLst>
              <a:cxn ang="0">
                <a:pos x="0" y="8"/>
              </a:cxn>
              <a:cxn ang="0">
                <a:pos x="1649" y="0"/>
              </a:cxn>
              <a:cxn ang="0">
                <a:pos x="1664" y="85"/>
              </a:cxn>
              <a:cxn ang="0">
                <a:pos x="1675" y="128"/>
              </a:cxn>
              <a:cxn ang="0">
                <a:pos x="2" y="123"/>
              </a:cxn>
              <a:cxn ang="0">
                <a:pos x="0" y="8"/>
              </a:cxn>
            </a:cxnLst>
            <a:rect l="0" t="0" r="r" b="b"/>
            <a:pathLst>
              <a:path w="1675" h="128">
                <a:moveTo>
                  <a:pt x="0" y="8"/>
                </a:moveTo>
                <a:lnTo>
                  <a:pt x="1649" y="0"/>
                </a:lnTo>
                <a:lnTo>
                  <a:pt x="1664" y="85"/>
                </a:lnTo>
                <a:lnTo>
                  <a:pt x="1675" y="128"/>
                </a:lnTo>
                <a:lnTo>
                  <a:pt x="2" y="123"/>
                </a:lnTo>
                <a:lnTo>
                  <a:pt x="0" y="8"/>
                </a:lnTo>
                <a:close/>
              </a:path>
            </a:pathLst>
          </a:custGeom>
          <a:pattFill prst="smConfetti">
            <a:fgClr>
              <a:schemeClr val="tx2"/>
            </a:fgClr>
            <a:bgClr>
              <a:schemeClr val="tx1"/>
            </a:bgClr>
          </a:pattFill>
          <a:ln w="9525">
            <a:solidFill>
              <a:schemeClr val="tx1"/>
            </a:solidFill>
            <a:round/>
            <a:headEnd/>
            <a:tailEnd/>
          </a:ln>
          <a:effectLst/>
        </p:spPr>
        <p:txBody>
          <a:bodyPr/>
          <a:lstStyle/>
          <a:p>
            <a:pPr>
              <a:defRPr/>
            </a:pPr>
            <a:endParaRPr lang="en-US">
              <a:latin typeface="Arial" charset="0"/>
            </a:endParaRPr>
          </a:p>
        </p:txBody>
      </p:sp>
      <p:sp>
        <p:nvSpPr>
          <p:cNvPr id="244768" name="Freeform 32" descr="90%"/>
          <p:cNvSpPr>
            <a:spLocks/>
          </p:cNvSpPr>
          <p:nvPr/>
        </p:nvSpPr>
        <p:spPr bwMode="auto">
          <a:xfrm>
            <a:off x="1066800" y="3524253"/>
            <a:ext cx="6962775" cy="2085975"/>
          </a:xfrm>
          <a:custGeom>
            <a:avLst/>
            <a:gdLst/>
            <a:ahLst/>
            <a:cxnLst>
              <a:cxn ang="0">
                <a:pos x="4" y="43"/>
              </a:cxn>
              <a:cxn ang="0">
                <a:pos x="1698" y="45"/>
              </a:cxn>
              <a:cxn ang="0">
                <a:pos x="1722" y="225"/>
              </a:cxn>
              <a:cxn ang="0">
                <a:pos x="1782" y="486"/>
              </a:cxn>
              <a:cxn ang="0">
                <a:pos x="1842" y="676"/>
              </a:cxn>
              <a:cxn ang="0">
                <a:pos x="1938" y="856"/>
              </a:cxn>
              <a:cxn ang="0">
                <a:pos x="2148" y="906"/>
              </a:cxn>
              <a:cxn ang="0">
                <a:pos x="2334" y="846"/>
              </a:cxn>
              <a:cxn ang="0">
                <a:pos x="2430" y="686"/>
              </a:cxn>
              <a:cxn ang="0">
                <a:pos x="2484" y="486"/>
              </a:cxn>
              <a:cxn ang="0">
                <a:pos x="2538" y="255"/>
              </a:cxn>
              <a:cxn ang="0">
                <a:pos x="2553" y="0"/>
              </a:cxn>
              <a:cxn ang="0">
                <a:pos x="4362" y="12"/>
              </a:cxn>
              <a:cxn ang="0">
                <a:pos x="4371" y="1314"/>
              </a:cxn>
              <a:cxn ang="0">
                <a:pos x="0" y="1314"/>
              </a:cxn>
              <a:cxn ang="0">
                <a:pos x="4" y="43"/>
              </a:cxn>
            </a:cxnLst>
            <a:rect l="0" t="0" r="r" b="b"/>
            <a:pathLst>
              <a:path w="4371" h="1314">
                <a:moveTo>
                  <a:pt x="4" y="43"/>
                </a:moveTo>
                <a:lnTo>
                  <a:pt x="1698" y="45"/>
                </a:lnTo>
                <a:lnTo>
                  <a:pt x="1722" y="225"/>
                </a:lnTo>
                <a:lnTo>
                  <a:pt x="1782" y="486"/>
                </a:lnTo>
                <a:lnTo>
                  <a:pt x="1842" y="676"/>
                </a:lnTo>
                <a:lnTo>
                  <a:pt x="1938" y="856"/>
                </a:lnTo>
                <a:lnTo>
                  <a:pt x="2148" y="906"/>
                </a:lnTo>
                <a:lnTo>
                  <a:pt x="2334" y="846"/>
                </a:lnTo>
                <a:lnTo>
                  <a:pt x="2430" y="686"/>
                </a:lnTo>
                <a:lnTo>
                  <a:pt x="2484" y="486"/>
                </a:lnTo>
                <a:lnTo>
                  <a:pt x="2538" y="255"/>
                </a:lnTo>
                <a:lnTo>
                  <a:pt x="2553" y="0"/>
                </a:lnTo>
                <a:lnTo>
                  <a:pt x="4362" y="12"/>
                </a:lnTo>
                <a:lnTo>
                  <a:pt x="4371" y="1314"/>
                </a:lnTo>
                <a:lnTo>
                  <a:pt x="0" y="1314"/>
                </a:lnTo>
                <a:lnTo>
                  <a:pt x="4" y="43"/>
                </a:lnTo>
                <a:close/>
              </a:path>
            </a:pathLst>
          </a:custGeom>
          <a:pattFill prst="pct5">
            <a:fgClr>
              <a:schemeClr val="bg1"/>
            </a:fgClr>
            <a:bgClr>
              <a:srgbClr val="92D050"/>
            </a:bgClr>
          </a:pattFill>
          <a:ln w="9525">
            <a:solidFill>
              <a:schemeClr val="tx1"/>
            </a:solidFill>
            <a:round/>
            <a:headEnd/>
            <a:tailEnd/>
          </a:ln>
          <a:effectLst/>
        </p:spPr>
        <p:txBody>
          <a:bodyPr/>
          <a:lstStyle/>
          <a:p>
            <a:pPr>
              <a:defRPr/>
            </a:pPr>
            <a:endParaRPr lang="en-US">
              <a:latin typeface="Arial" charset="0"/>
            </a:endParaRPr>
          </a:p>
        </p:txBody>
      </p:sp>
      <p:sp>
        <p:nvSpPr>
          <p:cNvPr id="244774" name="Line 38"/>
          <p:cNvSpPr>
            <a:spLocks noChangeShapeType="1"/>
          </p:cNvSpPr>
          <p:nvPr/>
        </p:nvSpPr>
        <p:spPr bwMode="auto">
          <a:xfrm>
            <a:off x="2667000" y="4038603"/>
            <a:ext cx="1143000" cy="0"/>
          </a:xfrm>
          <a:prstGeom prst="line">
            <a:avLst/>
          </a:prstGeom>
          <a:noFill/>
          <a:ln w="63500">
            <a:solidFill>
              <a:srgbClr val="3366FF"/>
            </a:solidFill>
            <a:round/>
            <a:headEnd/>
            <a:tailEnd type="triangle" w="lg" len="lg"/>
          </a:ln>
          <a:effectLst/>
        </p:spPr>
        <p:txBody>
          <a:bodyPr/>
          <a:lstStyle/>
          <a:p>
            <a:pPr>
              <a:defRPr/>
            </a:pPr>
            <a:endParaRPr lang="en-US">
              <a:latin typeface="Arial" charset="0"/>
            </a:endParaRPr>
          </a:p>
        </p:txBody>
      </p:sp>
      <p:sp>
        <p:nvSpPr>
          <p:cNvPr id="244775" name="Line 39"/>
          <p:cNvSpPr>
            <a:spLocks noChangeShapeType="1"/>
          </p:cNvSpPr>
          <p:nvPr/>
        </p:nvSpPr>
        <p:spPr bwMode="auto">
          <a:xfrm>
            <a:off x="2438400" y="2895603"/>
            <a:ext cx="1143000" cy="0"/>
          </a:xfrm>
          <a:prstGeom prst="line">
            <a:avLst/>
          </a:prstGeom>
          <a:noFill/>
          <a:ln w="38100">
            <a:solidFill>
              <a:srgbClr val="9966FF"/>
            </a:solidFill>
            <a:round/>
            <a:headEnd/>
            <a:tailEnd type="triangle" w="lg" len="lg"/>
          </a:ln>
          <a:effectLst/>
        </p:spPr>
        <p:txBody>
          <a:bodyPr/>
          <a:lstStyle/>
          <a:p>
            <a:pPr>
              <a:defRPr/>
            </a:pPr>
            <a:endParaRPr lang="en-US">
              <a:latin typeface="Arial" charset="0"/>
            </a:endParaRPr>
          </a:p>
        </p:txBody>
      </p:sp>
      <p:sp>
        <p:nvSpPr>
          <p:cNvPr id="244777" name="Line 41"/>
          <p:cNvSpPr>
            <a:spLocks noChangeShapeType="1"/>
          </p:cNvSpPr>
          <p:nvPr/>
        </p:nvSpPr>
        <p:spPr bwMode="auto">
          <a:xfrm>
            <a:off x="5105400" y="4038603"/>
            <a:ext cx="1143000" cy="0"/>
          </a:xfrm>
          <a:prstGeom prst="line">
            <a:avLst/>
          </a:prstGeom>
          <a:noFill/>
          <a:ln w="63500">
            <a:solidFill>
              <a:srgbClr val="3366FF"/>
            </a:solidFill>
            <a:round/>
            <a:headEnd type="triangle" w="lg" len="lg"/>
            <a:tailEnd type="none" w="lg" len="lg"/>
          </a:ln>
          <a:effectLst/>
        </p:spPr>
        <p:txBody>
          <a:bodyPr/>
          <a:lstStyle/>
          <a:p>
            <a:pPr>
              <a:defRPr/>
            </a:pPr>
            <a:endParaRPr lang="en-US">
              <a:latin typeface="Arial" charset="0"/>
            </a:endParaRPr>
          </a:p>
        </p:txBody>
      </p:sp>
      <p:sp>
        <p:nvSpPr>
          <p:cNvPr id="244778" name="Line 42"/>
          <p:cNvSpPr>
            <a:spLocks noChangeShapeType="1"/>
          </p:cNvSpPr>
          <p:nvPr/>
        </p:nvSpPr>
        <p:spPr bwMode="auto">
          <a:xfrm>
            <a:off x="5334000" y="2895603"/>
            <a:ext cx="1143000" cy="0"/>
          </a:xfrm>
          <a:prstGeom prst="line">
            <a:avLst/>
          </a:prstGeom>
          <a:noFill/>
          <a:ln w="38100">
            <a:solidFill>
              <a:srgbClr val="9966FF"/>
            </a:solidFill>
            <a:round/>
            <a:headEnd type="triangle" w="lg" len="lg"/>
            <a:tailEnd type="none" w="lg" len="lg"/>
          </a:ln>
          <a:effectLst/>
        </p:spPr>
        <p:txBody>
          <a:bodyPr/>
          <a:lstStyle/>
          <a:p>
            <a:pPr>
              <a:defRPr/>
            </a:pPr>
            <a:endParaRPr lang="en-US">
              <a:latin typeface="Arial" charset="0"/>
            </a:endParaRPr>
          </a:p>
        </p:txBody>
      </p:sp>
      <p:sp>
        <p:nvSpPr>
          <p:cNvPr id="244780" name="Text Box 44"/>
          <p:cNvSpPr txBox="1">
            <a:spLocks noChangeArrowheads="1"/>
          </p:cNvSpPr>
          <p:nvPr/>
        </p:nvSpPr>
        <p:spPr bwMode="auto">
          <a:xfrm>
            <a:off x="8099425" y="2644778"/>
            <a:ext cx="561372" cy="338554"/>
          </a:xfrm>
          <a:prstGeom prst="rect">
            <a:avLst/>
          </a:prstGeom>
          <a:noFill/>
          <a:ln w="9525" algn="ctr">
            <a:noFill/>
            <a:miter lim="800000"/>
            <a:headEnd/>
            <a:tailEnd/>
          </a:ln>
          <a:effectLst/>
        </p:spPr>
        <p:txBody>
          <a:bodyPr wrap="none">
            <a:spAutoFit/>
          </a:bodyPr>
          <a:lstStyle/>
          <a:p>
            <a:pPr>
              <a:defRPr/>
            </a:pPr>
            <a:r>
              <a:rPr lang="en-US" sz="1600" b="1" dirty="0">
                <a:solidFill>
                  <a:schemeClr val="tx2"/>
                </a:solidFill>
                <a:latin typeface="Arial" charset="0"/>
              </a:rPr>
              <a:t>Soil</a:t>
            </a:r>
          </a:p>
        </p:txBody>
      </p:sp>
      <p:sp>
        <p:nvSpPr>
          <p:cNvPr id="244781" name="Text Box 45"/>
          <p:cNvSpPr txBox="1">
            <a:spLocks noChangeArrowheads="1"/>
          </p:cNvSpPr>
          <p:nvPr/>
        </p:nvSpPr>
        <p:spPr bwMode="auto">
          <a:xfrm>
            <a:off x="8077200" y="3048003"/>
            <a:ext cx="607859" cy="338554"/>
          </a:xfrm>
          <a:prstGeom prst="rect">
            <a:avLst/>
          </a:prstGeom>
          <a:noFill/>
          <a:ln w="9525" algn="ctr">
            <a:noFill/>
            <a:miter lim="800000"/>
            <a:headEnd/>
            <a:tailEnd/>
          </a:ln>
          <a:effectLst/>
        </p:spPr>
        <p:txBody>
          <a:bodyPr wrap="none">
            <a:spAutoFit/>
          </a:bodyPr>
          <a:lstStyle/>
          <a:p>
            <a:pPr>
              <a:defRPr/>
            </a:pPr>
            <a:r>
              <a:rPr lang="en-US" sz="1600" b="1">
                <a:solidFill>
                  <a:schemeClr val="tx2"/>
                </a:solidFill>
                <a:latin typeface="Arial" charset="0"/>
              </a:rPr>
              <a:t>Marl</a:t>
            </a:r>
          </a:p>
        </p:txBody>
      </p:sp>
      <p:sp>
        <p:nvSpPr>
          <p:cNvPr id="244782" name="Text Box 46"/>
          <p:cNvSpPr txBox="1">
            <a:spLocks noChangeArrowheads="1"/>
          </p:cNvSpPr>
          <p:nvPr/>
        </p:nvSpPr>
        <p:spPr bwMode="auto">
          <a:xfrm>
            <a:off x="8081963" y="3276603"/>
            <a:ext cx="1003801" cy="338554"/>
          </a:xfrm>
          <a:prstGeom prst="rect">
            <a:avLst/>
          </a:prstGeom>
          <a:noFill/>
          <a:ln w="9525" algn="ctr">
            <a:noFill/>
            <a:miter lim="800000"/>
            <a:headEnd/>
            <a:tailEnd/>
          </a:ln>
          <a:effectLst/>
        </p:spPr>
        <p:txBody>
          <a:bodyPr wrap="none">
            <a:spAutoFit/>
          </a:bodyPr>
          <a:lstStyle/>
          <a:p>
            <a:pPr>
              <a:defRPr/>
            </a:pPr>
            <a:r>
              <a:rPr lang="en-US" sz="1600" b="1">
                <a:solidFill>
                  <a:schemeClr val="tx2"/>
                </a:solidFill>
                <a:latin typeface="Arial" charset="0"/>
              </a:rPr>
              <a:t>Caprock</a:t>
            </a:r>
          </a:p>
        </p:txBody>
      </p:sp>
      <p:sp>
        <p:nvSpPr>
          <p:cNvPr id="244783" name="Text Box 47"/>
          <p:cNvSpPr txBox="1">
            <a:spLocks noChangeArrowheads="1"/>
          </p:cNvSpPr>
          <p:nvPr/>
        </p:nvSpPr>
        <p:spPr bwMode="auto">
          <a:xfrm>
            <a:off x="8069263" y="4487866"/>
            <a:ext cx="1165704" cy="338554"/>
          </a:xfrm>
          <a:prstGeom prst="rect">
            <a:avLst/>
          </a:prstGeom>
          <a:noFill/>
          <a:ln w="9525" algn="ctr">
            <a:noFill/>
            <a:miter lim="800000"/>
            <a:headEnd/>
            <a:tailEnd/>
          </a:ln>
          <a:effectLst/>
        </p:spPr>
        <p:txBody>
          <a:bodyPr wrap="none">
            <a:spAutoFit/>
          </a:bodyPr>
          <a:lstStyle/>
          <a:p>
            <a:pPr>
              <a:defRPr/>
            </a:pPr>
            <a:r>
              <a:rPr lang="en-US" sz="1600" b="1">
                <a:solidFill>
                  <a:schemeClr val="tx2"/>
                </a:solidFill>
                <a:latin typeface="Arial" charset="0"/>
              </a:rPr>
              <a:t>Shell rock</a:t>
            </a:r>
          </a:p>
        </p:txBody>
      </p:sp>
      <p:sp>
        <p:nvSpPr>
          <p:cNvPr id="244786" name="Text Box 50"/>
          <p:cNvSpPr txBox="1">
            <a:spLocks noChangeArrowheads="1"/>
          </p:cNvSpPr>
          <p:nvPr/>
        </p:nvSpPr>
        <p:spPr bwMode="auto">
          <a:xfrm>
            <a:off x="5105400" y="4379916"/>
            <a:ext cx="2133918" cy="369332"/>
          </a:xfrm>
          <a:prstGeom prst="rect">
            <a:avLst/>
          </a:prstGeom>
          <a:noFill/>
          <a:ln w="9525" algn="ctr">
            <a:noFill/>
            <a:miter lim="800000"/>
            <a:headEnd/>
            <a:tailEnd/>
          </a:ln>
          <a:effectLst/>
        </p:spPr>
        <p:txBody>
          <a:bodyPr wrap="none">
            <a:spAutoFit/>
          </a:bodyPr>
          <a:lstStyle/>
          <a:p>
            <a:pPr>
              <a:defRPr/>
            </a:pPr>
            <a:r>
              <a:rPr lang="en-US" b="1">
                <a:solidFill>
                  <a:schemeClr val="tx2"/>
                </a:solidFill>
                <a:latin typeface="Arial" charset="0"/>
              </a:rPr>
              <a:t>Organic sediment</a:t>
            </a:r>
          </a:p>
        </p:txBody>
      </p:sp>
      <p:sp>
        <p:nvSpPr>
          <p:cNvPr id="244787" name="Text Box 51"/>
          <p:cNvSpPr txBox="1">
            <a:spLocks noChangeArrowheads="1"/>
          </p:cNvSpPr>
          <p:nvPr/>
        </p:nvSpPr>
        <p:spPr bwMode="auto">
          <a:xfrm>
            <a:off x="3505200" y="4967291"/>
            <a:ext cx="2069797" cy="369332"/>
          </a:xfrm>
          <a:prstGeom prst="rect">
            <a:avLst/>
          </a:prstGeom>
          <a:noFill/>
          <a:ln w="9525" algn="ctr">
            <a:noFill/>
            <a:miter lim="800000"/>
            <a:headEnd/>
            <a:tailEnd/>
          </a:ln>
          <a:effectLst/>
        </p:spPr>
        <p:txBody>
          <a:bodyPr wrap="none">
            <a:spAutoFit/>
          </a:bodyPr>
          <a:lstStyle/>
          <a:p>
            <a:pPr>
              <a:defRPr/>
            </a:pPr>
            <a:r>
              <a:rPr lang="en-US" b="1" dirty="0">
                <a:solidFill>
                  <a:schemeClr val="tx2"/>
                </a:solidFill>
                <a:latin typeface="Arial" charset="0"/>
              </a:rPr>
              <a:t>Mineral sediment</a:t>
            </a:r>
          </a:p>
        </p:txBody>
      </p:sp>
      <p:sp>
        <p:nvSpPr>
          <p:cNvPr id="244788" name="Freeform 52"/>
          <p:cNvSpPr>
            <a:spLocks/>
          </p:cNvSpPr>
          <p:nvPr/>
        </p:nvSpPr>
        <p:spPr bwMode="auto">
          <a:xfrm>
            <a:off x="3552825" y="2789241"/>
            <a:ext cx="1827213" cy="1782762"/>
          </a:xfrm>
          <a:custGeom>
            <a:avLst/>
            <a:gdLst/>
            <a:ahLst/>
            <a:cxnLst>
              <a:cxn ang="0">
                <a:pos x="0" y="28"/>
              </a:cxn>
              <a:cxn ang="0">
                <a:pos x="159" y="31"/>
              </a:cxn>
              <a:cxn ang="0">
                <a:pos x="237" y="43"/>
              </a:cxn>
              <a:cxn ang="0">
                <a:pos x="288" y="43"/>
              </a:cxn>
              <a:cxn ang="0">
                <a:pos x="340" y="23"/>
              </a:cxn>
              <a:cxn ang="0">
                <a:pos x="380" y="46"/>
              </a:cxn>
              <a:cxn ang="0">
                <a:pos x="403" y="66"/>
              </a:cxn>
              <a:cxn ang="0">
                <a:pos x="408" y="31"/>
              </a:cxn>
              <a:cxn ang="0">
                <a:pos x="465" y="37"/>
              </a:cxn>
              <a:cxn ang="0">
                <a:pos x="500" y="23"/>
              </a:cxn>
              <a:cxn ang="0">
                <a:pos x="524" y="39"/>
              </a:cxn>
              <a:cxn ang="0">
                <a:pos x="567" y="13"/>
              </a:cxn>
              <a:cxn ang="0">
                <a:pos x="600" y="8"/>
              </a:cxn>
              <a:cxn ang="0">
                <a:pos x="609" y="31"/>
              </a:cxn>
              <a:cxn ang="0">
                <a:pos x="681" y="19"/>
              </a:cxn>
              <a:cxn ang="0">
                <a:pos x="708" y="0"/>
              </a:cxn>
              <a:cxn ang="0">
                <a:pos x="744" y="16"/>
              </a:cxn>
              <a:cxn ang="0">
                <a:pos x="772" y="8"/>
              </a:cxn>
              <a:cxn ang="0">
                <a:pos x="824" y="23"/>
              </a:cxn>
              <a:cxn ang="0">
                <a:pos x="848" y="31"/>
              </a:cxn>
              <a:cxn ang="0">
                <a:pos x="880" y="16"/>
              </a:cxn>
              <a:cxn ang="0">
                <a:pos x="908" y="23"/>
              </a:cxn>
              <a:cxn ang="0">
                <a:pos x="1065" y="13"/>
              </a:cxn>
              <a:cxn ang="0">
                <a:pos x="952" y="16"/>
              </a:cxn>
              <a:cxn ang="0">
                <a:pos x="1151" y="17"/>
              </a:cxn>
              <a:cxn ang="0">
                <a:pos x="1023" y="217"/>
              </a:cxn>
              <a:cxn ang="0">
                <a:pos x="993" y="493"/>
              </a:cxn>
              <a:cxn ang="0">
                <a:pos x="967" y="810"/>
              </a:cxn>
              <a:cxn ang="0">
                <a:pos x="915" y="961"/>
              </a:cxn>
              <a:cxn ang="0">
                <a:pos x="765" y="1051"/>
              </a:cxn>
              <a:cxn ang="0">
                <a:pos x="648" y="1099"/>
              </a:cxn>
              <a:cxn ang="0">
                <a:pos x="552" y="1123"/>
              </a:cxn>
              <a:cxn ang="0">
                <a:pos x="345" y="1048"/>
              </a:cxn>
              <a:cxn ang="0">
                <a:pos x="219" y="997"/>
              </a:cxn>
              <a:cxn ang="0">
                <a:pos x="149" y="743"/>
              </a:cxn>
              <a:cxn ang="0">
                <a:pos x="115" y="447"/>
              </a:cxn>
              <a:cxn ang="0">
                <a:pos x="69" y="229"/>
              </a:cxn>
              <a:cxn ang="0">
                <a:pos x="0" y="28"/>
              </a:cxn>
            </a:cxnLst>
            <a:rect l="0" t="0" r="r" b="b"/>
            <a:pathLst>
              <a:path w="1151" h="1123">
                <a:moveTo>
                  <a:pt x="0" y="28"/>
                </a:moveTo>
                <a:lnTo>
                  <a:pt x="159" y="31"/>
                </a:lnTo>
                <a:lnTo>
                  <a:pt x="237" y="43"/>
                </a:lnTo>
                <a:lnTo>
                  <a:pt x="288" y="43"/>
                </a:lnTo>
                <a:lnTo>
                  <a:pt x="340" y="23"/>
                </a:lnTo>
                <a:lnTo>
                  <a:pt x="380" y="46"/>
                </a:lnTo>
                <a:lnTo>
                  <a:pt x="403" y="66"/>
                </a:lnTo>
                <a:lnTo>
                  <a:pt x="408" y="31"/>
                </a:lnTo>
                <a:lnTo>
                  <a:pt x="465" y="37"/>
                </a:lnTo>
                <a:lnTo>
                  <a:pt x="500" y="23"/>
                </a:lnTo>
                <a:lnTo>
                  <a:pt x="524" y="39"/>
                </a:lnTo>
                <a:lnTo>
                  <a:pt x="567" y="13"/>
                </a:lnTo>
                <a:lnTo>
                  <a:pt x="600" y="8"/>
                </a:lnTo>
                <a:lnTo>
                  <a:pt x="609" y="31"/>
                </a:lnTo>
                <a:lnTo>
                  <a:pt x="681" y="19"/>
                </a:lnTo>
                <a:lnTo>
                  <a:pt x="708" y="0"/>
                </a:lnTo>
                <a:lnTo>
                  <a:pt x="744" y="16"/>
                </a:lnTo>
                <a:lnTo>
                  <a:pt x="772" y="8"/>
                </a:lnTo>
                <a:lnTo>
                  <a:pt x="824" y="23"/>
                </a:lnTo>
                <a:lnTo>
                  <a:pt x="848" y="31"/>
                </a:lnTo>
                <a:lnTo>
                  <a:pt x="880" y="16"/>
                </a:lnTo>
                <a:lnTo>
                  <a:pt x="908" y="23"/>
                </a:lnTo>
                <a:lnTo>
                  <a:pt x="1065" y="13"/>
                </a:lnTo>
                <a:lnTo>
                  <a:pt x="952" y="16"/>
                </a:lnTo>
                <a:lnTo>
                  <a:pt x="1151" y="17"/>
                </a:lnTo>
                <a:lnTo>
                  <a:pt x="1023" y="217"/>
                </a:lnTo>
                <a:lnTo>
                  <a:pt x="993" y="493"/>
                </a:lnTo>
                <a:lnTo>
                  <a:pt x="967" y="810"/>
                </a:lnTo>
                <a:lnTo>
                  <a:pt x="915" y="961"/>
                </a:lnTo>
                <a:lnTo>
                  <a:pt x="765" y="1051"/>
                </a:lnTo>
                <a:lnTo>
                  <a:pt x="648" y="1099"/>
                </a:lnTo>
                <a:lnTo>
                  <a:pt x="552" y="1123"/>
                </a:lnTo>
                <a:lnTo>
                  <a:pt x="345" y="1048"/>
                </a:lnTo>
                <a:lnTo>
                  <a:pt x="219" y="997"/>
                </a:lnTo>
                <a:lnTo>
                  <a:pt x="149" y="743"/>
                </a:lnTo>
                <a:lnTo>
                  <a:pt x="115" y="447"/>
                </a:lnTo>
                <a:lnTo>
                  <a:pt x="69" y="229"/>
                </a:lnTo>
                <a:lnTo>
                  <a:pt x="0" y="28"/>
                </a:lnTo>
                <a:close/>
              </a:path>
            </a:pathLst>
          </a:custGeom>
          <a:solidFill>
            <a:srgbClr val="CCFFFF"/>
          </a:solidFill>
          <a:ln w="9525">
            <a:noFill/>
            <a:round/>
            <a:headEnd/>
            <a:tailEnd/>
          </a:ln>
          <a:effectLst/>
        </p:spPr>
        <p:txBody>
          <a:bodyPr/>
          <a:lstStyle/>
          <a:p>
            <a:pPr>
              <a:defRPr/>
            </a:pPr>
            <a:endParaRPr lang="en-US">
              <a:latin typeface="Arial" charset="0"/>
            </a:endParaRPr>
          </a:p>
        </p:txBody>
      </p:sp>
      <p:sp>
        <p:nvSpPr>
          <p:cNvPr id="244791" name="Text Box 55"/>
          <p:cNvSpPr txBox="1">
            <a:spLocks noChangeArrowheads="1"/>
          </p:cNvSpPr>
          <p:nvPr/>
        </p:nvSpPr>
        <p:spPr bwMode="auto">
          <a:xfrm>
            <a:off x="1308864" y="5791203"/>
            <a:ext cx="6538971" cy="646331"/>
          </a:xfrm>
          <a:prstGeom prst="rect">
            <a:avLst/>
          </a:prstGeom>
          <a:noFill/>
          <a:ln w="9525" algn="ctr">
            <a:noFill/>
            <a:miter lim="800000"/>
            <a:headEnd/>
            <a:tailEnd/>
          </a:ln>
          <a:effectLst/>
        </p:spPr>
        <p:txBody>
          <a:bodyPr wrap="none">
            <a:spAutoFit/>
          </a:bodyPr>
          <a:lstStyle/>
          <a:p>
            <a:pPr algn="ctr">
              <a:defRPr/>
            </a:pPr>
            <a:r>
              <a:rPr lang="en-US" b="1">
                <a:solidFill>
                  <a:schemeClr val="tx2"/>
                </a:solidFill>
                <a:latin typeface="Arial" charset="0"/>
              </a:rPr>
              <a:t>velocity = (drainage flow rate)/(canal cross-sectional area)</a:t>
            </a:r>
          </a:p>
          <a:p>
            <a:pPr algn="ctr">
              <a:defRPr/>
            </a:pPr>
            <a:r>
              <a:rPr lang="en-US" b="1">
                <a:solidFill>
                  <a:schemeClr val="tx2"/>
                </a:solidFill>
                <a:latin typeface="Arial" charset="0"/>
              </a:rPr>
              <a:t>m/sec = (m</a:t>
            </a:r>
            <a:r>
              <a:rPr lang="en-US" b="1" baseline="30000">
                <a:solidFill>
                  <a:schemeClr val="tx2"/>
                </a:solidFill>
                <a:latin typeface="Arial" charset="0"/>
              </a:rPr>
              <a:t>3</a:t>
            </a:r>
            <a:r>
              <a:rPr lang="en-US" b="1">
                <a:solidFill>
                  <a:schemeClr val="tx2"/>
                </a:solidFill>
                <a:latin typeface="Arial" charset="0"/>
              </a:rPr>
              <a:t>/sec)/(m</a:t>
            </a:r>
            <a:r>
              <a:rPr lang="en-US" b="1" baseline="30000">
                <a:solidFill>
                  <a:schemeClr val="tx2"/>
                </a:solidFill>
                <a:latin typeface="Arial" charset="0"/>
              </a:rPr>
              <a:t>2</a:t>
            </a:r>
            <a:r>
              <a:rPr lang="en-US" b="1">
                <a:solidFill>
                  <a:schemeClr val="tx2"/>
                </a:solidFill>
                <a:latin typeface="Arial" charset="0"/>
              </a:rPr>
              <a:t>)</a:t>
            </a:r>
          </a:p>
        </p:txBody>
      </p:sp>
      <p:sp>
        <p:nvSpPr>
          <p:cNvPr id="244767" name="Freeform 31" descr="Horizontal brick"/>
          <p:cNvSpPr>
            <a:spLocks/>
          </p:cNvSpPr>
          <p:nvPr/>
        </p:nvSpPr>
        <p:spPr bwMode="auto">
          <a:xfrm>
            <a:off x="1066800" y="3351216"/>
            <a:ext cx="2693988" cy="238125"/>
          </a:xfrm>
          <a:custGeom>
            <a:avLst/>
            <a:gdLst/>
            <a:ahLst/>
            <a:cxnLst>
              <a:cxn ang="0">
                <a:pos x="0" y="0"/>
              </a:cxn>
              <a:cxn ang="0">
                <a:pos x="1675" y="3"/>
              </a:cxn>
              <a:cxn ang="0">
                <a:pos x="1688" y="52"/>
              </a:cxn>
              <a:cxn ang="0">
                <a:pos x="1685" y="82"/>
              </a:cxn>
              <a:cxn ang="0">
                <a:pos x="1691" y="115"/>
              </a:cxn>
              <a:cxn ang="0">
                <a:pos x="1697" y="148"/>
              </a:cxn>
              <a:cxn ang="0">
                <a:pos x="5" y="150"/>
              </a:cxn>
              <a:cxn ang="0">
                <a:pos x="0" y="0"/>
              </a:cxn>
            </a:cxnLst>
            <a:rect l="0" t="0" r="r" b="b"/>
            <a:pathLst>
              <a:path w="1697" h="150">
                <a:moveTo>
                  <a:pt x="0" y="0"/>
                </a:moveTo>
                <a:lnTo>
                  <a:pt x="1675" y="3"/>
                </a:lnTo>
                <a:lnTo>
                  <a:pt x="1688" y="52"/>
                </a:lnTo>
                <a:lnTo>
                  <a:pt x="1685" y="82"/>
                </a:lnTo>
                <a:lnTo>
                  <a:pt x="1691" y="115"/>
                </a:lnTo>
                <a:lnTo>
                  <a:pt x="1697" y="148"/>
                </a:lnTo>
                <a:lnTo>
                  <a:pt x="5" y="150"/>
                </a:lnTo>
                <a:lnTo>
                  <a:pt x="0" y="0"/>
                </a:lnTo>
                <a:close/>
              </a:path>
            </a:pathLst>
          </a:custGeom>
          <a:pattFill prst="horzBrick">
            <a:fgClr>
              <a:schemeClr val="bg1"/>
            </a:fgClr>
            <a:bgClr>
              <a:schemeClr val="tx1"/>
            </a:bgClr>
          </a:pattFill>
          <a:ln w="9525">
            <a:solidFill>
              <a:schemeClr val="tx1"/>
            </a:solidFill>
            <a:round/>
            <a:headEnd/>
            <a:tailEnd/>
          </a:ln>
          <a:effectLst/>
        </p:spPr>
        <p:txBody>
          <a:bodyPr/>
          <a:lstStyle/>
          <a:p>
            <a:pPr>
              <a:defRPr/>
            </a:pPr>
            <a:endParaRPr lang="en-US">
              <a:latin typeface="Arial" charset="0"/>
            </a:endParaRPr>
          </a:p>
        </p:txBody>
      </p:sp>
      <p:sp>
        <p:nvSpPr>
          <p:cNvPr id="244765" name="Freeform 29" descr="Small confetti"/>
          <p:cNvSpPr>
            <a:spLocks/>
          </p:cNvSpPr>
          <p:nvPr/>
        </p:nvSpPr>
        <p:spPr bwMode="auto">
          <a:xfrm>
            <a:off x="5159375" y="3152778"/>
            <a:ext cx="2859088" cy="168275"/>
          </a:xfrm>
          <a:custGeom>
            <a:avLst/>
            <a:gdLst/>
            <a:ahLst/>
            <a:cxnLst>
              <a:cxn ang="0">
                <a:pos x="1760" y="0"/>
              </a:cxn>
              <a:cxn ang="0">
                <a:pos x="7" y="0"/>
              </a:cxn>
              <a:cxn ang="0">
                <a:pos x="4" y="45"/>
              </a:cxn>
              <a:cxn ang="0">
                <a:pos x="0" y="106"/>
              </a:cxn>
              <a:cxn ang="0">
                <a:pos x="1760" y="106"/>
              </a:cxn>
              <a:cxn ang="0">
                <a:pos x="1760" y="0"/>
              </a:cxn>
            </a:cxnLst>
            <a:rect l="0" t="0" r="r" b="b"/>
            <a:pathLst>
              <a:path w="1760" h="106">
                <a:moveTo>
                  <a:pt x="1760" y="0"/>
                </a:moveTo>
                <a:lnTo>
                  <a:pt x="7" y="0"/>
                </a:lnTo>
                <a:lnTo>
                  <a:pt x="4" y="45"/>
                </a:lnTo>
                <a:lnTo>
                  <a:pt x="0" y="106"/>
                </a:lnTo>
                <a:lnTo>
                  <a:pt x="1760" y="106"/>
                </a:lnTo>
                <a:lnTo>
                  <a:pt x="1760" y="0"/>
                </a:lnTo>
                <a:close/>
              </a:path>
            </a:pathLst>
          </a:custGeom>
          <a:pattFill prst="smConfetti">
            <a:fgClr>
              <a:schemeClr val="tx2"/>
            </a:fgClr>
            <a:bgClr>
              <a:schemeClr val="tx1"/>
            </a:bgClr>
          </a:pattFill>
          <a:ln w="9525">
            <a:solidFill>
              <a:schemeClr val="tx1"/>
            </a:solidFill>
            <a:round/>
            <a:headEnd/>
            <a:tailEnd/>
          </a:ln>
          <a:effectLst/>
        </p:spPr>
        <p:txBody>
          <a:bodyPr/>
          <a:lstStyle/>
          <a:p>
            <a:pPr>
              <a:defRPr/>
            </a:pPr>
            <a:endParaRPr lang="en-US">
              <a:latin typeface="Arial" charset="0"/>
            </a:endParaRPr>
          </a:p>
        </p:txBody>
      </p:sp>
      <p:sp>
        <p:nvSpPr>
          <p:cNvPr id="244776" name="Line 40"/>
          <p:cNvSpPr>
            <a:spLocks noChangeShapeType="1"/>
          </p:cNvSpPr>
          <p:nvPr/>
        </p:nvSpPr>
        <p:spPr bwMode="auto">
          <a:xfrm>
            <a:off x="7086600" y="2819403"/>
            <a:ext cx="0" cy="1219200"/>
          </a:xfrm>
          <a:prstGeom prst="line">
            <a:avLst/>
          </a:prstGeom>
          <a:noFill/>
          <a:ln w="63500">
            <a:solidFill>
              <a:srgbClr val="9966FF"/>
            </a:solidFill>
            <a:round/>
            <a:headEnd/>
            <a:tailEnd type="triangle" w="lg" len="lg"/>
          </a:ln>
          <a:effectLst/>
        </p:spPr>
        <p:txBody>
          <a:bodyPr/>
          <a:lstStyle/>
          <a:p>
            <a:pPr>
              <a:defRPr/>
            </a:pPr>
            <a:endParaRPr lang="en-US">
              <a:latin typeface="Arial" charset="0"/>
            </a:endParaRPr>
          </a:p>
        </p:txBody>
      </p:sp>
      <p:sp>
        <p:nvSpPr>
          <p:cNvPr id="244773" name="Line 37"/>
          <p:cNvSpPr>
            <a:spLocks noChangeShapeType="1"/>
          </p:cNvSpPr>
          <p:nvPr/>
        </p:nvSpPr>
        <p:spPr bwMode="auto">
          <a:xfrm>
            <a:off x="2209800" y="2819403"/>
            <a:ext cx="0" cy="1219200"/>
          </a:xfrm>
          <a:prstGeom prst="line">
            <a:avLst/>
          </a:prstGeom>
          <a:noFill/>
          <a:ln w="63500">
            <a:solidFill>
              <a:srgbClr val="9966FF"/>
            </a:solidFill>
            <a:round/>
            <a:headEnd/>
            <a:tailEnd type="triangle" w="lg" len="lg"/>
          </a:ln>
          <a:effectLst/>
        </p:spPr>
        <p:txBody>
          <a:bodyPr/>
          <a:lstStyle/>
          <a:p>
            <a:pPr>
              <a:defRPr/>
            </a:pPr>
            <a:endParaRPr lang="en-US">
              <a:latin typeface="Arial" charset="0"/>
            </a:endParaRPr>
          </a:p>
        </p:txBody>
      </p:sp>
      <p:sp>
        <p:nvSpPr>
          <p:cNvPr id="34" name="Text Box 80"/>
          <p:cNvSpPr txBox="1">
            <a:spLocks noChangeArrowheads="1"/>
          </p:cNvSpPr>
          <p:nvPr/>
        </p:nvSpPr>
        <p:spPr bwMode="auto">
          <a:xfrm>
            <a:off x="7937" y="728871"/>
            <a:ext cx="9144000" cy="707886"/>
          </a:xfrm>
          <a:prstGeom prst="rect">
            <a:avLst/>
          </a:prstGeom>
          <a:noFill/>
          <a:ln w="9525" algn="ctr">
            <a:noFill/>
            <a:miter lim="800000"/>
            <a:headEnd/>
            <a:tailEnd/>
          </a:ln>
          <a:effectLst/>
        </p:spPr>
        <p:txBody>
          <a:bodyPr>
            <a:spAutoFit/>
          </a:bodyPr>
          <a:lstStyle/>
          <a:p>
            <a:pPr algn="ctr">
              <a:defRPr/>
            </a:pPr>
            <a:r>
              <a:rPr lang="en-US" sz="4000" b="1" dirty="0">
                <a:solidFill>
                  <a:schemeClr val="tx2"/>
                </a:solidFill>
                <a:latin typeface="Arial" charset="0"/>
              </a:rPr>
              <a:t>Field Drainage Process</a:t>
            </a:r>
          </a:p>
        </p:txBody>
      </p:sp>
    </p:spTree>
    <p:extLst>
      <p:ext uri="{BB962C8B-B14F-4D97-AF65-F5344CB8AC3E}">
        <p14:creationId xmlns:p14="http://schemas.microsoft.com/office/powerpoint/2010/main" val="6716131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xit" presetSubtype="4" fill="hold" nodeType="clickEffect">
                                  <p:stCondLst>
                                    <p:cond delay="0"/>
                                  </p:stCondLst>
                                  <p:childTnLst>
                                    <p:anim calcmode="lin" valueType="num">
                                      <p:cBhvr additive="base">
                                        <p:cTn id="6" dur="500"/>
                                        <p:tgtEl>
                                          <p:spTgt spid="244788"/>
                                        </p:tgtEl>
                                        <p:attrNameLst>
                                          <p:attrName>ppt_x</p:attrName>
                                        </p:attrNameLst>
                                      </p:cBhvr>
                                      <p:tavLst>
                                        <p:tav tm="0">
                                          <p:val>
                                            <p:strVal val="ppt_x"/>
                                          </p:val>
                                        </p:tav>
                                        <p:tav tm="100000">
                                          <p:val>
                                            <p:strVal val="ppt_x"/>
                                          </p:val>
                                        </p:tav>
                                      </p:tavLst>
                                    </p:anim>
                                    <p:anim calcmode="lin" valueType="num">
                                      <p:cBhvr additive="base">
                                        <p:cTn id="7" dur="500"/>
                                        <p:tgtEl>
                                          <p:spTgt spid="244788"/>
                                        </p:tgtEl>
                                        <p:attrNameLst>
                                          <p:attrName>ppt_y</p:attrName>
                                        </p:attrNameLst>
                                      </p:cBhvr>
                                      <p:tavLst>
                                        <p:tav tm="0">
                                          <p:val>
                                            <p:strVal val="ppt_y"/>
                                          </p:val>
                                        </p:tav>
                                        <p:tav tm="100000">
                                          <p:val>
                                            <p:strVal val="1+ppt_h/2"/>
                                          </p:val>
                                        </p:tav>
                                      </p:tavLst>
                                    </p:anim>
                                    <p:set>
                                      <p:cBhvr>
                                        <p:cTn id="8" dur="1" fill="hold">
                                          <p:stCondLst>
                                            <p:cond delay="499"/>
                                          </p:stCondLst>
                                        </p:cTn>
                                        <p:tgtEl>
                                          <p:spTgt spid="244788"/>
                                        </p:tgtEl>
                                        <p:attrNameLst>
                                          <p:attrName>style.visibility</p:attrName>
                                        </p:attrNameLst>
                                      </p:cBhvr>
                                      <p:to>
                                        <p:strVal val="hidden"/>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xit" presetSubtype="0" fill="hold" nodeType="clickEffect">
                                  <p:stCondLst>
                                    <p:cond delay="0"/>
                                  </p:stCondLst>
                                  <p:childTnLst>
                                    <p:animEffect transition="out" filter="dissolve">
                                      <p:cBhvr>
                                        <p:cTn id="12" dur="500"/>
                                        <p:tgtEl>
                                          <p:spTgt spid="244769"/>
                                        </p:tgtEl>
                                      </p:cBhvr>
                                    </p:animEffect>
                                    <p:set>
                                      <p:cBhvr>
                                        <p:cTn id="13" dur="1" fill="hold">
                                          <p:stCondLst>
                                            <p:cond delay="499"/>
                                          </p:stCondLst>
                                        </p:cTn>
                                        <p:tgtEl>
                                          <p:spTgt spid="24476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0056" y="975362"/>
            <a:ext cx="7001256" cy="707886"/>
          </a:xfrm>
          <a:prstGeom prst="rect">
            <a:avLst/>
          </a:prstGeom>
          <a:noFill/>
        </p:spPr>
        <p:txBody>
          <a:bodyPr wrap="square" rtlCol="0">
            <a:spAutoFit/>
          </a:bodyPr>
          <a:lstStyle/>
          <a:p>
            <a:pPr algn="ctr"/>
            <a:r>
              <a:rPr lang="en-US" sz="4000" b="1" dirty="0" smtClean="0">
                <a:solidFill>
                  <a:schemeClr val="tx2"/>
                </a:solidFill>
                <a:latin typeface="Arial" panose="020B0604020202020204" pitchFamily="34" charset="0"/>
                <a:cs typeface="Arial" panose="020B0604020202020204" pitchFamily="34" charset="0"/>
              </a:rPr>
              <a:t>Rice BMPs</a:t>
            </a:r>
            <a:endParaRPr lang="en-US" sz="4000" b="1" dirty="0">
              <a:solidFill>
                <a:schemeClr val="tx2"/>
              </a:solidFill>
              <a:latin typeface="Arial" panose="020B0604020202020204" pitchFamily="34" charset="0"/>
              <a:cs typeface="Arial" panose="020B0604020202020204" pitchFamily="34" charset="0"/>
            </a:endParaRPr>
          </a:p>
        </p:txBody>
      </p:sp>
      <p:sp>
        <p:nvSpPr>
          <p:cNvPr id="3" name="TextBox 2"/>
          <p:cNvSpPr txBox="1"/>
          <p:nvPr/>
        </p:nvSpPr>
        <p:spPr>
          <a:xfrm>
            <a:off x="192024" y="1981200"/>
            <a:ext cx="8430768" cy="4401205"/>
          </a:xfrm>
          <a:prstGeom prst="rect">
            <a:avLst/>
          </a:prstGeom>
          <a:noFill/>
        </p:spPr>
        <p:txBody>
          <a:bodyPr wrap="square" rtlCol="0">
            <a:spAutoFit/>
          </a:bodyPr>
          <a:lstStyle/>
          <a:p>
            <a:pPr marL="285750" indent="-285750">
              <a:spcAft>
                <a:spcPts val="1200"/>
              </a:spcAft>
              <a:buClr>
                <a:schemeClr val="accent2"/>
              </a:buClr>
              <a:buFont typeface="Arial" panose="020B0604020202020204" pitchFamily="34" charset="0"/>
              <a:buChar char="•"/>
            </a:pPr>
            <a:r>
              <a:rPr lang="en-US" sz="2000" dirty="0">
                <a:solidFill>
                  <a:schemeClr val="tx2"/>
                </a:solidFill>
                <a:latin typeface="Arial" panose="020B0604020202020204" pitchFamily="34" charset="0"/>
                <a:cs typeface="Arial" panose="020B0604020202020204" pitchFamily="34" charset="0"/>
              </a:rPr>
              <a:t>Rice is typically grown in </a:t>
            </a:r>
            <a:r>
              <a:rPr lang="en-US" sz="2000" dirty="0" err="1">
                <a:solidFill>
                  <a:schemeClr val="tx2"/>
                </a:solidFill>
                <a:latin typeface="Arial" panose="020B0604020202020204" pitchFamily="34" charset="0"/>
                <a:cs typeface="Arial" panose="020B0604020202020204" pitchFamily="34" charset="0"/>
              </a:rPr>
              <a:t>bunded</a:t>
            </a:r>
            <a:r>
              <a:rPr lang="en-US" sz="2000" dirty="0">
                <a:solidFill>
                  <a:schemeClr val="tx2"/>
                </a:solidFill>
                <a:latin typeface="Arial" panose="020B0604020202020204" pitchFamily="34" charset="0"/>
                <a:cs typeface="Arial" panose="020B0604020202020204" pitchFamily="34" charset="0"/>
              </a:rPr>
              <a:t> fields that are continuously flooded up to 7−14 days before </a:t>
            </a:r>
            <a:r>
              <a:rPr lang="en-US" sz="2000" dirty="0" smtClean="0">
                <a:solidFill>
                  <a:schemeClr val="tx2"/>
                </a:solidFill>
                <a:latin typeface="Arial" panose="020B0604020202020204" pitchFamily="34" charset="0"/>
                <a:cs typeface="Arial" panose="020B0604020202020204" pitchFamily="34" charset="0"/>
              </a:rPr>
              <a:t>harvest</a:t>
            </a:r>
            <a:endParaRPr lang="en-US" sz="2000" dirty="0">
              <a:solidFill>
                <a:schemeClr val="tx2"/>
              </a:solidFill>
              <a:latin typeface="Arial" panose="020B0604020202020204" pitchFamily="34" charset="0"/>
              <a:cs typeface="Arial" panose="020B0604020202020204" pitchFamily="34" charset="0"/>
            </a:endParaRPr>
          </a:p>
          <a:p>
            <a:pPr marL="285750" indent="-285750">
              <a:spcAft>
                <a:spcPts val="1200"/>
              </a:spcAft>
              <a:buClr>
                <a:schemeClr val="accent2"/>
              </a:buClr>
              <a:buFont typeface="Arial" panose="020B0604020202020204" pitchFamily="34" charset="0"/>
              <a:buChar char="•"/>
            </a:pPr>
            <a:r>
              <a:rPr lang="en-US" sz="2000" dirty="0">
                <a:solidFill>
                  <a:schemeClr val="tx2"/>
                </a:solidFill>
                <a:latin typeface="Arial" panose="020B0604020202020204" pitchFamily="34" charset="0"/>
                <a:cs typeface="Arial" panose="020B0604020202020204" pitchFamily="34" charset="0"/>
              </a:rPr>
              <a:t>Continuous flooding helps ensure sufficient water and control </a:t>
            </a:r>
            <a:r>
              <a:rPr lang="en-US" sz="2000" dirty="0" smtClean="0">
                <a:solidFill>
                  <a:schemeClr val="tx2"/>
                </a:solidFill>
                <a:latin typeface="Arial" panose="020B0604020202020204" pitchFamily="34" charset="0"/>
                <a:cs typeface="Arial" panose="020B0604020202020204" pitchFamily="34" charset="0"/>
              </a:rPr>
              <a:t>weeds</a:t>
            </a:r>
            <a:endParaRPr lang="en-US" sz="2000" dirty="0">
              <a:solidFill>
                <a:schemeClr val="tx2"/>
              </a:solidFill>
              <a:latin typeface="Arial" panose="020B0604020202020204" pitchFamily="34" charset="0"/>
              <a:cs typeface="Arial" panose="020B0604020202020204" pitchFamily="34" charset="0"/>
            </a:endParaRPr>
          </a:p>
          <a:p>
            <a:pPr marL="285750" indent="-285750">
              <a:spcAft>
                <a:spcPts val="1200"/>
              </a:spcAft>
              <a:buClr>
                <a:schemeClr val="accent2"/>
              </a:buClr>
              <a:buFont typeface="Arial" panose="020B0604020202020204" pitchFamily="34" charset="0"/>
              <a:buChar char="•"/>
            </a:pPr>
            <a:r>
              <a:rPr lang="en-US" sz="2000" dirty="0">
                <a:solidFill>
                  <a:schemeClr val="tx2"/>
                </a:solidFill>
                <a:latin typeface="Arial" panose="020B0604020202020204" pitchFamily="34" charset="0"/>
                <a:cs typeface="Arial" panose="020B0604020202020204" pitchFamily="34" charset="0"/>
              </a:rPr>
              <a:t>On average, it takes 1,400 L (370 gal) of water to produce 1 kg (2.2 </a:t>
            </a:r>
            <a:r>
              <a:rPr lang="en-US" sz="2000" dirty="0" err="1">
                <a:solidFill>
                  <a:schemeClr val="tx2"/>
                </a:solidFill>
                <a:latin typeface="Arial" panose="020B0604020202020204" pitchFamily="34" charset="0"/>
                <a:cs typeface="Arial" panose="020B0604020202020204" pitchFamily="34" charset="0"/>
              </a:rPr>
              <a:t>lb</a:t>
            </a:r>
            <a:r>
              <a:rPr lang="en-US" sz="2000" dirty="0">
                <a:solidFill>
                  <a:schemeClr val="tx2"/>
                </a:solidFill>
                <a:latin typeface="Arial" panose="020B0604020202020204" pitchFamily="34" charset="0"/>
                <a:cs typeface="Arial" panose="020B0604020202020204" pitchFamily="34" charset="0"/>
              </a:rPr>
              <a:t>) of rice in an irrigated production system (IRRI</a:t>
            </a:r>
            <a:r>
              <a:rPr lang="en-US" sz="2000" dirty="0" smtClean="0">
                <a:solidFill>
                  <a:schemeClr val="tx2"/>
                </a:solidFill>
                <a:latin typeface="Arial" panose="020B0604020202020204" pitchFamily="34" charset="0"/>
                <a:cs typeface="Arial" panose="020B0604020202020204" pitchFamily="34" charset="0"/>
              </a:rPr>
              <a:t>)</a:t>
            </a:r>
            <a:endParaRPr lang="en-US" sz="2000" dirty="0">
              <a:solidFill>
                <a:schemeClr val="tx2"/>
              </a:solidFill>
              <a:latin typeface="Arial" panose="020B0604020202020204" pitchFamily="34" charset="0"/>
              <a:cs typeface="Arial" panose="020B0604020202020204" pitchFamily="34" charset="0"/>
            </a:endParaRPr>
          </a:p>
          <a:p>
            <a:pPr marL="285750" indent="-285750">
              <a:spcAft>
                <a:spcPts val="1200"/>
              </a:spcAft>
              <a:buClr>
                <a:schemeClr val="accent2"/>
              </a:buClr>
              <a:buFont typeface="Arial" panose="020B0604020202020204" pitchFamily="34" charset="0"/>
              <a:buChar char="•"/>
            </a:pPr>
            <a:r>
              <a:rPr lang="en-US" sz="2000" dirty="0">
                <a:solidFill>
                  <a:schemeClr val="tx2"/>
                </a:solidFill>
                <a:latin typeface="Arial" panose="020B0604020202020204" pitchFamily="34" charset="0"/>
                <a:cs typeface="Arial" panose="020B0604020202020204" pitchFamily="34" charset="0"/>
              </a:rPr>
              <a:t>Seasonal water input to rice fields varies from as little as 40 cm in heavy clay soils with shallow groundwater tables to more than 200 cm in coarse-textured (sandy or loamy) soils with deep groundwater tables. For muck soils somewhere in between depending on </a:t>
            </a:r>
            <a:r>
              <a:rPr lang="en-US" sz="2000" dirty="0" smtClean="0">
                <a:solidFill>
                  <a:schemeClr val="tx2"/>
                </a:solidFill>
                <a:latin typeface="Arial" panose="020B0604020202020204" pitchFamily="34" charset="0"/>
                <a:cs typeface="Arial" panose="020B0604020202020204" pitchFamily="34" charset="0"/>
              </a:rPr>
              <a:t>thickness</a:t>
            </a:r>
            <a:endParaRPr lang="en-US" sz="2000" dirty="0">
              <a:solidFill>
                <a:schemeClr val="tx2"/>
              </a:solidFill>
              <a:latin typeface="Arial" panose="020B0604020202020204" pitchFamily="34" charset="0"/>
              <a:cs typeface="Arial" panose="020B0604020202020204" pitchFamily="34" charset="0"/>
            </a:endParaRPr>
          </a:p>
          <a:p>
            <a:pPr marL="285750" indent="-285750">
              <a:spcAft>
                <a:spcPts val="600"/>
              </a:spcAft>
              <a:buClr>
                <a:schemeClr val="accent2"/>
              </a:buClr>
              <a:buFont typeface="Arial" panose="020B0604020202020204" pitchFamily="34" charset="0"/>
              <a:buChar char="•"/>
            </a:pPr>
            <a:r>
              <a:rPr lang="en-US" sz="2000" dirty="0">
                <a:solidFill>
                  <a:schemeClr val="tx2"/>
                </a:solidFill>
                <a:latin typeface="Arial" panose="020B0604020202020204" pitchFamily="34" charset="0"/>
                <a:cs typeface="Arial" panose="020B0604020202020204" pitchFamily="34" charset="0"/>
              </a:rPr>
              <a:t>Irrigated rice receives an estimated 34−43% of the total world’s irrigation water, or about 24−30% of the entire world’s developed fresh water resources (IRRI).</a:t>
            </a:r>
          </a:p>
        </p:txBody>
      </p:sp>
    </p:spTree>
    <p:extLst>
      <p:ext uri="{BB962C8B-B14F-4D97-AF65-F5344CB8AC3E}">
        <p14:creationId xmlns:p14="http://schemas.microsoft.com/office/powerpoint/2010/main" val="22158427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ChangeArrowheads="1"/>
          </p:cNvSpPr>
          <p:nvPr/>
        </p:nvSpPr>
        <p:spPr bwMode="auto">
          <a:xfrm>
            <a:off x="457200" y="566928"/>
            <a:ext cx="8229600" cy="649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400" b="1" dirty="0">
                <a:solidFill>
                  <a:schemeClr val="tx2"/>
                </a:solidFill>
              </a:rPr>
              <a:t>To effectively and efficiently use water and maximize rice yields, the following good water management practices can be followed:</a:t>
            </a:r>
          </a:p>
          <a:p>
            <a:endParaRPr lang="en-US" altLang="en-US" sz="2400" dirty="0">
              <a:solidFill>
                <a:schemeClr val="tx2"/>
              </a:solidFill>
            </a:endParaRPr>
          </a:p>
          <a:p>
            <a:r>
              <a:rPr lang="en-US" altLang="en-US" sz="2000" b="1" dirty="0">
                <a:solidFill>
                  <a:schemeClr val="tx2"/>
                </a:solidFill>
              </a:rPr>
              <a:t>1. Construct field channels to control the flow of water to and from your field</a:t>
            </a:r>
          </a:p>
          <a:p>
            <a:endParaRPr lang="en-US" altLang="en-US" sz="2000" dirty="0">
              <a:solidFill>
                <a:schemeClr val="tx2"/>
              </a:solidFill>
            </a:endParaRPr>
          </a:p>
          <a:p>
            <a:r>
              <a:rPr lang="en-US" altLang="en-US" sz="2000" b="1" dirty="0">
                <a:solidFill>
                  <a:schemeClr val="tx2"/>
                </a:solidFill>
              </a:rPr>
              <a:t>2. Till the land to minimize water loss (or create a hardpan)</a:t>
            </a:r>
            <a:endParaRPr lang="en-US" altLang="en-US" sz="2000" dirty="0">
              <a:solidFill>
                <a:schemeClr val="tx2"/>
              </a:solidFill>
            </a:endParaRPr>
          </a:p>
          <a:p>
            <a:r>
              <a:rPr lang="en-US" altLang="en-US" sz="2000" dirty="0">
                <a:solidFill>
                  <a:schemeClr val="tx2"/>
                </a:solidFill>
              </a:rPr>
              <a:t>Prepare land to be laser leveled</a:t>
            </a:r>
          </a:p>
          <a:p>
            <a:r>
              <a:rPr lang="en-US" altLang="en-US" sz="2000" dirty="0">
                <a:solidFill>
                  <a:schemeClr val="tx2"/>
                </a:solidFill>
              </a:rPr>
              <a:t>retain soil moisture (raise water table)</a:t>
            </a:r>
          </a:p>
          <a:p>
            <a:endParaRPr lang="en-US" altLang="en-US" sz="2000" dirty="0">
              <a:solidFill>
                <a:schemeClr val="tx2"/>
              </a:solidFill>
            </a:endParaRPr>
          </a:p>
          <a:p>
            <a:r>
              <a:rPr lang="en-US" altLang="en-US" sz="2000" b="1" dirty="0">
                <a:solidFill>
                  <a:schemeClr val="tx2"/>
                </a:solidFill>
              </a:rPr>
              <a:t>3. Level the field</a:t>
            </a:r>
            <a:endParaRPr lang="en-US" altLang="en-US" sz="2000" dirty="0">
              <a:solidFill>
                <a:schemeClr val="tx2"/>
              </a:solidFill>
            </a:endParaRPr>
          </a:p>
          <a:p>
            <a:r>
              <a:rPr lang="en-US" altLang="en-US" sz="2000" dirty="0">
                <a:solidFill>
                  <a:schemeClr val="tx2"/>
                </a:solidFill>
              </a:rPr>
              <a:t>Avoid ponding, or raised patches</a:t>
            </a:r>
          </a:p>
          <a:p>
            <a:r>
              <a:rPr lang="en-US" altLang="en-US" sz="2000" dirty="0">
                <a:solidFill>
                  <a:schemeClr val="tx2"/>
                </a:solidFill>
              </a:rPr>
              <a:t>well-leveled field is crucial to good water management </a:t>
            </a:r>
          </a:p>
          <a:p>
            <a:endParaRPr lang="en-US" altLang="en-US" sz="2000" dirty="0">
              <a:solidFill>
                <a:schemeClr val="tx2"/>
              </a:solidFill>
            </a:endParaRPr>
          </a:p>
          <a:p>
            <a:r>
              <a:rPr lang="en-US" altLang="en-US" sz="2000" b="1" dirty="0">
                <a:solidFill>
                  <a:schemeClr val="tx2"/>
                </a:solidFill>
              </a:rPr>
              <a:t>4. Construct levees and fix any cracks or holes</a:t>
            </a:r>
            <a:endParaRPr lang="en-US" altLang="en-US" sz="2000" dirty="0">
              <a:solidFill>
                <a:schemeClr val="tx2"/>
              </a:solidFill>
            </a:endParaRPr>
          </a:p>
          <a:p>
            <a:r>
              <a:rPr lang="en-US" altLang="en-US" sz="2000" dirty="0">
                <a:solidFill>
                  <a:schemeClr val="tx2"/>
                </a:solidFill>
              </a:rPr>
              <a:t>Rice is extremely sensitive to water shortage (below saturation) at the flowering stage. Drought at flowering results in yield loss from increased spikelet sterility, thus fewer grains</a:t>
            </a:r>
          </a:p>
          <a:p>
            <a:endParaRPr lang="en-US" altLang="en-US" sz="2000" dirty="0"/>
          </a:p>
        </p:txBody>
      </p:sp>
    </p:spTree>
    <p:extLst>
      <p:ext uri="{BB962C8B-B14F-4D97-AF65-F5344CB8AC3E}">
        <p14:creationId xmlns:p14="http://schemas.microsoft.com/office/powerpoint/2010/main" val="30266812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714375"/>
            <a:ext cx="7848600" cy="5663089"/>
          </a:xfrm>
          <a:prstGeom prst="rect">
            <a:avLst/>
          </a:prstGeom>
        </p:spPr>
        <p:txBody>
          <a:bodyPr>
            <a:spAutoFit/>
          </a:bodyPr>
          <a:lstStyle/>
          <a:p>
            <a:pPr algn="ctr">
              <a:defRPr/>
            </a:pPr>
            <a:r>
              <a:rPr lang="en-US" sz="2400" b="1" dirty="0">
                <a:solidFill>
                  <a:schemeClr val="tx2"/>
                </a:solidFill>
                <a:latin typeface="Arial" panose="020B0604020202020204" pitchFamily="34" charset="0"/>
                <a:cs typeface="Arial" panose="020B0604020202020204" pitchFamily="34" charset="0"/>
              </a:rPr>
              <a:t>Water Management Impact on Rice Yields and Drainage Water Quality in the EAA</a:t>
            </a:r>
          </a:p>
          <a:p>
            <a:pPr algn="ctr">
              <a:defRPr/>
            </a:pPr>
            <a:endParaRPr lang="en-US" sz="2400" dirty="0">
              <a:solidFill>
                <a:srgbClr val="000000"/>
              </a:solidFill>
            </a:endParaRPr>
          </a:p>
          <a:p>
            <a:pPr>
              <a:buClr>
                <a:schemeClr val="accent2"/>
              </a:buClr>
              <a:defRPr/>
            </a:pPr>
            <a:r>
              <a:rPr lang="en-US" sz="2000" b="1" dirty="0">
                <a:solidFill>
                  <a:schemeClr val="tx2"/>
                </a:solidFill>
                <a:latin typeface="Arial" panose="020B0604020202020204" pitchFamily="34" charset="0"/>
                <a:cs typeface="Arial" panose="020B0604020202020204" pitchFamily="34" charset="0"/>
              </a:rPr>
              <a:t>Background</a:t>
            </a:r>
            <a:endParaRPr lang="en-US" sz="2000" dirty="0">
              <a:solidFill>
                <a:schemeClr val="tx2"/>
              </a:solidFill>
              <a:latin typeface="Arial" panose="020B0604020202020204" pitchFamily="34" charset="0"/>
              <a:cs typeface="Arial" panose="020B0604020202020204" pitchFamily="34" charset="0"/>
            </a:endParaRPr>
          </a:p>
          <a:p>
            <a:pPr marL="342900" indent="-342900">
              <a:spcAft>
                <a:spcPts val="1200"/>
              </a:spcAft>
              <a:buClr>
                <a:schemeClr val="accent2"/>
              </a:buClr>
              <a:buFont typeface="Arial" panose="020B0604020202020204" pitchFamily="34" charset="0"/>
              <a:buChar char="•"/>
              <a:defRPr/>
            </a:pPr>
            <a:r>
              <a:rPr lang="en-US" sz="2000" dirty="0">
                <a:solidFill>
                  <a:schemeClr val="tx2"/>
                </a:solidFill>
                <a:latin typeface="Arial" panose="020B0604020202020204" pitchFamily="34" charset="0"/>
                <a:cs typeface="Arial" panose="020B0604020202020204" pitchFamily="34" charset="0"/>
              </a:rPr>
              <a:t>Everglades Forever Act, mandates a 25% P load reduction from the EAA basin when compared to the </a:t>
            </a:r>
            <a:r>
              <a:rPr lang="en-US" sz="2000" dirty="0" smtClean="0">
                <a:solidFill>
                  <a:schemeClr val="tx2"/>
                </a:solidFill>
                <a:latin typeface="Arial" panose="020B0604020202020204" pitchFamily="34" charset="0"/>
                <a:cs typeface="Arial" panose="020B0604020202020204" pitchFamily="34" charset="0"/>
              </a:rPr>
              <a:t>pre-BMP</a:t>
            </a:r>
            <a:endParaRPr lang="en-US" sz="2000" dirty="0">
              <a:solidFill>
                <a:schemeClr val="tx2"/>
              </a:solidFill>
              <a:latin typeface="Arial" panose="020B0604020202020204" pitchFamily="34" charset="0"/>
              <a:cs typeface="Arial" panose="020B0604020202020204" pitchFamily="34" charset="0"/>
            </a:endParaRPr>
          </a:p>
          <a:p>
            <a:pPr marL="342900" indent="-342900">
              <a:spcAft>
                <a:spcPts val="1200"/>
              </a:spcAft>
              <a:buClr>
                <a:schemeClr val="accent2"/>
              </a:buClr>
              <a:buFont typeface="Arial" panose="020B0604020202020204" pitchFamily="34" charset="0"/>
              <a:buChar char="•"/>
              <a:defRPr/>
            </a:pPr>
            <a:r>
              <a:rPr lang="en-US" sz="2000" dirty="0">
                <a:solidFill>
                  <a:schemeClr val="tx2"/>
                </a:solidFill>
                <a:latin typeface="Arial" panose="020B0604020202020204" pitchFamily="34" charset="0"/>
                <a:cs typeface="Arial" panose="020B0604020202020204" pitchFamily="34" charset="0"/>
              </a:rPr>
              <a:t>Effects of mandatory BMPs in the EAA have shown improved water quality from sugarcane </a:t>
            </a:r>
            <a:r>
              <a:rPr lang="en-US" sz="2000" dirty="0" smtClean="0">
                <a:solidFill>
                  <a:schemeClr val="tx2"/>
                </a:solidFill>
                <a:latin typeface="Arial" panose="020B0604020202020204" pitchFamily="34" charset="0"/>
                <a:cs typeface="Arial" panose="020B0604020202020204" pitchFamily="34" charset="0"/>
              </a:rPr>
              <a:t>farms</a:t>
            </a:r>
            <a:endParaRPr lang="en-US" sz="2000" dirty="0">
              <a:solidFill>
                <a:schemeClr val="tx2"/>
              </a:solidFill>
              <a:latin typeface="Arial" panose="020B0604020202020204" pitchFamily="34" charset="0"/>
              <a:cs typeface="Arial" panose="020B0604020202020204" pitchFamily="34" charset="0"/>
            </a:endParaRPr>
          </a:p>
          <a:p>
            <a:pPr marL="342900" indent="-342900">
              <a:spcAft>
                <a:spcPts val="1200"/>
              </a:spcAft>
              <a:buClr>
                <a:schemeClr val="accent2"/>
              </a:buClr>
              <a:buFont typeface="Arial" panose="020B0604020202020204" pitchFamily="34" charset="0"/>
              <a:buChar char="•"/>
              <a:defRPr/>
            </a:pPr>
            <a:r>
              <a:rPr lang="en-US" sz="2000" dirty="0">
                <a:solidFill>
                  <a:schemeClr val="tx2"/>
                </a:solidFill>
                <a:latin typeface="Arial" panose="020B0604020202020204" pitchFamily="34" charset="0"/>
                <a:cs typeface="Arial" panose="020B0604020202020204" pitchFamily="34" charset="0"/>
              </a:rPr>
              <a:t>Discharges from rice farms have not been thoroughly </a:t>
            </a:r>
            <a:r>
              <a:rPr lang="en-US" sz="2000" dirty="0" smtClean="0">
                <a:solidFill>
                  <a:schemeClr val="tx2"/>
                </a:solidFill>
                <a:latin typeface="Arial" panose="020B0604020202020204" pitchFamily="34" charset="0"/>
                <a:cs typeface="Arial" panose="020B0604020202020204" pitchFamily="34" charset="0"/>
              </a:rPr>
              <a:t>evaluated</a:t>
            </a:r>
            <a:endParaRPr lang="en-US" sz="2000" dirty="0">
              <a:solidFill>
                <a:schemeClr val="tx2"/>
              </a:solidFill>
              <a:latin typeface="Arial" panose="020B0604020202020204" pitchFamily="34" charset="0"/>
              <a:cs typeface="Arial" panose="020B0604020202020204" pitchFamily="34" charset="0"/>
            </a:endParaRPr>
          </a:p>
          <a:p>
            <a:pPr marL="342900" indent="-342900">
              <a:spcAft>
                <a:spcPts val="1200"/>
              </a:spcAft>
              <a:buClr>
                <a:schemeClr val="accent2"/>
              </a:buClr>
              <a:buFont typeface="Arial" panose="020B0604020202020204" pitchFamily="34" charset="0"/>
              <a:buChar char="•"/>
              <a:defRPr/>
            </a:pPr>
            <a:r>
              <a:rPr lang="en-US" sz="2000" dirty="0">
                <a:solidFill>
                  <a:schemeClr val="tx2"/>
                </a:solidFill>
                <a:latin typeface="Arial" panose="020B0604020202020204" pitchFamily="34" charset="0"/>
                <a:cs typeface="Arial" panose="020B0604020202020204" pitchFamily="34" charset="0"/>
              </a:rPr>
              <a:t>Rice production has increased by more than 70% since </a:t>
            </a:r>
            <a:r>
              <a:rPr lang="en-US" sz="2000" dirty="0" smtClean="0">
                <a:solidFill>
                  <a:schemeClr val="tx2"/>
                </a:solidFill>
                <a:latin typeface="Arial" panose="020B0604020202020204" pitchFamily="34" charset="0"/>
                <a:cs typeface="Arial" panose="020B0604020202020204" pitchFamily="34" charset="0"/>
              </a:rPr>
              <a:t>2008</a:t>
            </a:r>
            <a:endParaRPr lang="en-US" sz="2000" dirty="0">
              <a:solidFill>
                <a:schemeClr val="tx2"/>
              </a:solidFill>
              <a:latin typeface="Arial" panose="020B0604020202020204" pitchFamily="34" charset="0"/>
              <a:cs typeface="Arial" panose="020B0604020202020204" pitchFamily="34" charset="0"/>
            </a:endParaRPr>
          </a:p>
          <a:p>
            <a:pPr marL="342900" indent="-342900">
              <a:spcAft>
                <a:spcPts val="1200"/>
              </a:spcAft>
              <a:buClr>
                <a:schemeClr val="accent2"/>
              </a:buClr>
              <a:buFont typeface="Arial" panose="020B0604020202020204" pitchFamily="34" charset="0"/>
              <a:buChar char="•"/>
              <a:defRPr/>
            </a:pPr>
            <a:r>
              <a:rPr lang="en-US" sz="2000" dirty="0">
                <a:solidFill>
                  <a:schemeClr val="tx2"/>
                </a:solidFill>
                <a:latin typeface="Arial" panose="020B0604020202020204" pitchFamily="34" charset="0"/>
                <a:cs typeface="Arial" panose="020B0604020202020204" pitchFamily="34" charset="0"/>
              </a:rPr>
              <a:t>Water quality impacts?</a:t>
            </a:r>
          </a:p>
          <a:p>
            <a:pPr marL="342900" indent="-342900">
              <a:buClr>
                <a:schemeClr val="accent2"/>
              </a:buClr>
              <a:buFont typeface="Arial" panose="020B0604020202020204" pitchFamily="34" charset="0"/>
              <a:buChar char="•"/>
              <a:defRPr/>
            </a:pPr>
            <a:r>
              <a:rPr lang="en-US" sz="2000" dirty="0">
                <a:solidFill>
                  <a:schemeClr val="tx2"/>
                </a:solidFill>
                <a:latin typeface="Arial" panose="020B0604020202020204" pitchFamily="34" charset="0"/>
                <a:cs typeface="Arial" panose="020B0604020202020204" pitchFamily="34" charset="0"/>
              </a:rPr>
              <a:t>Production challenges (Rice yield and rice water weevil)?</a:t>
            </a:r>
          </a:p>
          <a:p>
            <a:pPr marL="342900" indent="-342900">
              <a:buClr>
                <a:schemeClr val="accent2"/>
              </a:buClr>
              <a:buFont typeface="Arial" panose="020B0604020202020204" pitchFamily="34" charset="0"/>
              <a:buChar char="•"/>
              <a:defRPr/>
            </a:pPr>
            <a:endParaRPr lang="en-US" sz="2000" dirty="0">
              <a:solidFill>
                <a:schemeClr val="tx2"/>
              </a:solidFill>
              <a:latin typeface="Arial" panose="020B0604020202020204" pitchFamily="34" charset="0"/>
              <a:cs typeface="Arial" panose="020B0604020202020204" pitchFamily="34" charset="0"/>
            </a:endParaRPr>
          </a:p>
          <a:p>
            <a:pPr marL="342900" indent="-342900">
              <a:buClr>
                <a:schemeClr val="accent2"/>
              </a:buClr>
              <a:buFont typeface="Arial" panose="020B0604020202020204" pitchFamily="34" charset="0"/>
              <a:buChar char="•"/>
              <a:defRPr/>
            </a:pPr>
            <a:endParaRPr lang="en-US" sz="2000" b="1" dirty="0">
              <a:solidFill>
                <a:schemeClr val="tx2"/>
              </a:solidFill>
              <a:latin typeface="Arial" panose="020B0604020202020204" pitchFamily="34" charset="0"/>
              <a:cs typeface="Arial" panose="020B0604020202020204" pitchFamily="34" charset="0"/>
            </a:endParaRPr>
          </a:p>
          <a:p>
            <a:pPr>
              <a:buClr>
                <a:schemeClr val="accent2"/>
              </a:buClr>
              <a:defRPr/>
            </a:pPr>
            <a:r>
              <a:rPr lang="en-US" sz="2000" b="1" dirty="0">
                <a:solidFill>
                  <a:schemeClr val="tx2"/>
                </a:solidFill>
                <a:latin typeface="Arial" panose="020B0604020202020204" pitchFamily="34" charset="0"/>
                <a:cs typeface="Arial" panose="020B0604020202020204" pitchFamily="34" charset="0"/>
              </a:rPr>
              <a:t>Rice acreage and yields on the rise</a:t>
            </a:r>
          </a:p>
        </p:txBody>
      </p:sp>
    </p:spTree>
    <p:extLst>
      <p:ext uri="{BB962C8B-B14F-4D97-AF65-F5344CB8AC3E}">
        <p14:creationId xmlns:p14="http://schemas.microsoft.com/office/powerpoint/2010/main" val="29356647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12650"/>
            <a:ext cx="7239000" cy="830997"/>
          </a:xfrm>
          <a:prstGeom prst="rect">
            <a:avLst/>
          </a:prstGeom>
          <a:noFill/>
        </p:spPr>
        <p:txBody>
          <a:bodyPr wrap="square" rtlCol="0">
            <a:spAutoFit/>
          </a:bodyPr>
          <a:lstStyle/>
          <a:p>
            <a:r>
              <a:rPr lang="en-US" sz="2400" b="1" dirty="0">
                <a:solidFill>
                  <a:schemeClr val="tx2"/>
                </a:solidFill>
                <a:latin typeface="Arial" panose="020B0604020202020204" pitchFamily="34" charset="0"/>
                <a:cs typeface="Arial" panose="020B0604020202020204" pitchFamily="34" charset="0"/>
              </a:rPr>
              <a:t>Different crop establishment methods require different water management practices:</a:t>
            </a:r>
          </a:p>
        </p:txBody>
      </p:sp>
      <p:sp>
        <p:nvSpPr>
          <p:cNvPr id="3" name="TextBox 2"/>
          <p:cNvSpPr txBox="1"/>
          <p:nvPr/>
        </p:nvSpPr>
        <p:spPr>
          <a:xfrm>
            <a:off x="228600" y="1676402"/>
            <a:ext cx="4114800" cy="4401205"/>
          </a:xfrm>
          <a:prstGeom prst="rect">
            <a:avLst/>
          </a:prstGeom>
          <a:noFill/>
        </p:spPr>
        <p:txBody>
          <a:bodyPr wrap="square" rtlCol="0">
            <a:spAutoFit/>
          </a:bodyPr>
          <a:lstStyle/>
          <a:p>
            <a:pPr algn="ctr">
              <a:spcAft>
                <a:spcPts val="1200"/>
              </a:spcAft>
              <a:buClr>
                <a:schemeClr val="accent2"/>
              </a:buClr>
            </a:pPr>
            <a:r>
              <a:rPr lang="en-US" b="1" u="sng" dirty="0">
                <a:solidFill>
                  <a:schemeClr val="tx2"/>
                </a:solidFill>
                <a:latin typeface="Arial" panose="020B0604020202020204" pitchFamily="34" charset="0"/>
                <a:cs typeface="Arial" panose="020B0604020202020204" pitchFamily="34" charset="0"/>
              </a:rPr>
              <a:t>Continuous flooding</a:t>
            </a:r>
          </a:p>
          <a:p>
            <a:pPr marL="285750" indent="-285750">
              <a:buClr>
                <a:schemeClr val="accent2"/>
              </a:buClr>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Continuous flooding of water generally provides the best growth environment for rice.</a:t>
            </a:r>
          </a:p>
          <a:p>
            <a:pPr marL="285750" indent="-285750">
              <a:buClr>
                <a:schemeClr val="accent2"/>
              </a:buClr>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For direct seeded rice, field should be flooded only once the plants are large enough to withstand shallow flooding (3-4 leaf stage).</a:t>
            </a:r>
          </a:p>
          <a:p>
            <a:pPr marL="285750" indent="-285750">
              <a:buClr>
                <a:schemeClr val="accent2"/>
              </a:buClr>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If transplanting, water levels should be around 3 cm initially, and gradually increase to 5−10 cm (with increasing plant height) and remain there until the field is drained before harvest.</a:t>
            </a:r>
          </a:p>
          <a:p>
            <a:pPr marL="285750" indent="-285750">
              <a:buFont typeface="Arial" panose="020B0604020202020204" pitchFamily="34" charset="0"/>
              <a:buChar char="•"/>
            </a:pPr>
            <a:endParaRPr lang="en-US" dirty="0"/>
          </a:p>
        </p:txBody>
      </p:sp>
      <p:sp>
        <p:nvSpPr>
          <p:cNvPr id="4" name="TextBox 3"/>
          <p:cNvSpPr txBox="1"/>
          <p:nvPr/>
        </p:nvSpPr>
        <p:spPr>
          <a:xfrm>
            <a:off x="4533900" y="1676400"/>
            <a:ext cx="4533900" cy="5232202"/>
          </a:xfrm>
          <a:prstGeom prst="rect">
            <a:avLst/>
          </a:prstGeom>
          <a:noFill/>
        </p:spPr>
        <p:txBody>
          <a:bodyPr wrap="square" rtlCol="0">
            <a:spAutoFit/>
          </a:bodyPr>
          <a:lstStyle/>
          <a:p>
            <a:pPr algn="ctr">
              <a:spcAft>
                <a:spcPts val="1200"/>
              </a:spcAft>
            </a:pPr>
            <a:r>
              <a:rPr lang="en-US" b="1" u="sng" dirty="0">
                <a:solidFill>
                  <a:schemeClr val="tx2"/>
                </a:solidFill>
                <a:latin typeface="Arial" panose="020B0604020202020204" pitchFamily="34" charset="0"/>
                <a:cs typeface="Arial" panose="020B0604020202020204" pitchFamily="34" charset="0"/>
              </a:rPr>
              <a:t>Alternate wetting and drying (AWD)</a:t>
            </a:r>
          </a:p>
          <a:p>
            <a:pPr marL="285750" indent="-285750">
              <a:buClr>
                <a:schemeClr val="accent2"/>
              </a:buClr>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For direct seeded rice, keep the soil moist but not saturated, to avoid seeds from rotting in the soil. </a:t>
            </a:r>
          </a:p>
          <a:p>
            <a:pPr marL="285750" indent="-285750">
              <a:buClr>
                <a:schemeClr val="accent2"/>
              </a:buClr>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After sowing, apply a flush irrigation to wet the soil, if there is no rainfall. </a:t>
            </a:r>
          </a:p>
          <a:p>
            <a:pPr marL="285750" indent="-285750">
              <a:buClr>
                <a:schemeClr val="accent2"/>
              </a:buClr>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Saturate the soil when plants have developed 3-4 leaves.</a:t>
            </a:r>
          </a:p>
          <a:p>
            <a:pPr marL="285750" indent="-285750">
              <a:buClr>
                <a:schemeClr val="accent2"/>
              </a:buClr>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AWD can be started a few weeks (1-2) after planting. Irrigate and then allow the water depth to drop to 15 cm below the surface.</a:t>
            </a:r>
          </a:p>
          <a:p>
            <a:pPr marL="285750" indent="-285750">
              <a:buClr>
                <a:schemeClr val="accent2"/>
              </a:buClr>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Once the water level has dropped to 15 cm below the surface, re-flood the field to a depth of 5 cm above the surface and repeat.</a:t>
            </a:r>
          </a:p>
          <a:p>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6220348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560832"/>
            <a:ext cx="8458200" cy="6494085"/>
          </a:xfrm>
          <a:prstGeom prst="rect">
            <a:avLst/>
          </a:prstGeom>
        </p:spPr>
        <p:txBody>
          <a:bodyPr>
            <a:spAutoFit/>
          </a:bodyPr>
          <a:lstStyle/>
          <a:p>
            <a:pPr algn="ctr">
              <a:defRPr/>
            </a:pPr>
            <a:r>
              <a:rPr lang="en-US" sz="3200" b="1" dirty="0">
                <a:solidFill>
                  <a:schemeClr val="tx2"/>
                </a:solidFill>
                <a:latin typeface="Arial" panose="020B0604020202020204" pitchFamily="34" charset="0"/>
                <a:cs typeface="Arial" panose="020B0604020202020204" pitchFamily="34" charset="0"/>
              </a:rPr>
              <a:t>Experimental Design</a:t>
            </a:r>
          </a:p>
          <a:p>
            <a:pPr algn="ctr">
              <a:defRPr/>
            </a:pPr>
            <a:endParaRPr lang="en-US" sz="2400" dirty="0">
              <a:solidFill>
                <a:srgbClr val="000000"/>
              </a:solidFill>
            </a:endParaRPr>
          </a:p>
          <a:p>
            <a:pPr>
              <a:defRPr/>
            </a:pPr>
            <a:r>
              <a:rPr lang="en-US" sz="2000" b="1" dirty="0">
                <a:solidFill>
                  <a:schemeClr val="tx2"/>
                </a:solidFill>
                <a:latin typeface="Arial" panose="020B0604020202020204" pitchFamily="34" charset="0"/>
                <a:cs typeface="Arial" panose="020B0604020202020204" pitchFamily="34" charset="0"/>
              </a:rPr>
              <a:t>Study was conducted at the Everglades Research and Education Center</a:t>
            </a:r>
          </a:p>
          <a:p>
            <a:pPr marL="342900" indent="-342900">
              <a:buClr>
                <a:schemeClr val="accent2"/>
              </a:buClr>
              <a:buFont typeface="Arial" panose="020B0604020202020204" pitchFamily="34" charset="0"/>
              <a:buChar char="•"/>
              <a:defRPr/>
            </a:pPr>
            <a:r>
              <a:rPr lang="en-US" sz="2000" dirty="0">
                <a:solidFill>
                  <a:schemeClr val="tx2"/>
                </a:solidFill>
                <a:latin typeface="Arial" panose="020B0604020202020204" pitchFamily="34" charset="0"/>
                <a:cs typeface="Arial" panose="020B0604020202020204" pitchFamily="34" charset="0"/>
              </a:rPr>
              <a:t>Summer of 2014 and </a:t>
            </a:r>
            <a:r>
              <a:rPr lang="en-US" sz="2000" dirty="0" smtClean="0">
                <a:solidFill>
                  <a:schemeClr val="tx2"/>
                </a:solidFill>
                <a:latin typeface="Arial" panose="020B0604020202020204" pitchFamily="34" charset="0"/>
                <a:cs typeface="Arial" panose="020B0604020202020204" pitchFamily="34" charset="0"/>
              </a:rPr>
              <a:t>2015</a:t>
            </a:r>
            <a:endParaRPr lang="en-US" sz="2000" dirty="0">
              <a:solidFill>
                <a:schemeClr val="tx2"/>
              </a:solidFill>
              <a:latin typeface="Arial" panose="020B0604020202020204" pitchFamily="34" charset="0"/>
              <a:cs typeface="Arial" panose="020B0604020202020204" pitchFamily="34" charset="0"/>
            </a:endParaRPr>
          </a:p>
          <a:p>
            <a:pPr marL="342900" indent="-342900">
              <a:buClr>
                <a:schemeClr val="accent2"/>
              </a:buClr>
              <a:buFont typeface="Arial" panose="020B0604020202020204" pitchFamily="34" charset="0"/>
              <a:buChar char="•"/>
              <a:defRPr/>
            </a:pPr>
            <a:r>
              <a:rPr lang="en-US" sz="2000" dirty="0">
                <a:solidFill>
                  <a:schemeClr val="tx2"/>
                </a:solidFill>
                <a:latin typeface="Arial" panose="020B0604020202020204" pitchFamily="34" charset="0"/>
                <a:cs typeface="Arial" panose="020B0604020202020204" pitchFamily="34" charset="0"/>
              </a:rPr>
              <a:t>Two dominant rice varieties in the EAA were selected, Cheniere and </a:t>
            </a:r>
            <a:r>
              <a:rPr lang="en-US" sz="2000" dirty="0" smtClean="0">
                <a:solidFill>
                  <a:schemeClr val="tx2"/>
                </a:solidFill>
                <a:latin typeface="Arial" panose="020B0604020202020204" pitchFamily="34" charset="0"/>
                <a:cs typeface="Arial" panose="020B0604020202020204" pitchFamily="34" charset="0"/>
              </a:rPr>
              <a:t>Taggart</a:t>
            </a:r>
            <a:endParaRPr lang="en-US" sz="2000" dirty="0">
              <a:solidFill>
                <a:schemeClr val="tx2"/>
              </a:solidFill>
              <a:latin typeface="Arial" panose="020B0604020202020204" pitchFamily="34" charset="0"/>
              <a:cs typeface="Arial" panose="020B0604020202020204" pitchFamily="34" charset="0"/>
            </a:endParaRPr>
          </a:p>
          <a:p>
            <a:pPr marL="342900" indent="-342900">
              <a:buClr>
                <a:schemeClr val="accent2"/>
              </a:buClr>
              <a:buFont typeface="Arial" panose="020B0604020202020204" pitchFamily="34" charset="0"/>
              <a:buChar char="•"/>
              <a:defRPr/>
            </a:pPr>
            <a:r>
              <a:rPr lang="en-US" sz="2000" dirty="0">
                <a:solidFill>
                  <a:schemeClr val="tx2"/>
                </a:solidFill>
                <a:latin typeface="Arial" panose="020B0604020202020204" pitchFamily="34" charset="0"/>
                <a:cs typeface="Arial" panose="020B0604020202020204" pitchFamily="34" charset="0"/>
              </a:rPr>
              <a:t>Sowing method was dry-seeding with 112 kg/ha of FeSO</a:t>
            </a:r>
            <a:r>
              <a:rPr lang="en-US" sz="1300" dirty="0">
                <a:solidFill>
                  <a:schemeClr val="tx2"/>
                </a:solidFill>
                <a:latin typeface="Arial" panose="020B0604020202020204" pitchFamily="34" charset="0"/>
                <a:cs typeface="Arial" panose="020B0604020202020204" pitchFamily="34" charset="0"/>
              </a:rPr>
              <a:t>4</a:t>
            </a:r>
            <a:r>
              <a:rPr lang="en-US" sz="2000" dirty="0">
                <a:solidFill>
                  <a:schemeClr val="tx2"/>
                </a:solidFill>
                <a:latin typeface="Arial" panose="020B0604020202020204" pitchFamily="34" charset="0"/>
                <a:cs typeface="Arial" panose="020B0604020202020204" pitchFamily="34" charset="0"/>
              </a:rPr>
              <a:t>at a 2.4 ha field and no other fertilizer was </a:t>
            </a:r>
            <a:r>
              <a:rPr lang="en-US" sz="2000" dirty="0" smtClean="0">
                <a:solidFill>
                  <a:schemeClr val="tx2"/>
                </a:solidFill>
                <a:latin typeface="Arial" panose="020B0604020202020204" pitchFamily="34" charset="0"/>
                <a:cs typeface="Arial" panose="020B0604020202020204" pitchFamily="34" charset="0"/>
              </a:rPr>
              <a:t>applied</a:t>
            </a:r>
            <a:endParaRPr lang="en-US" sz="2000" dirty="0">
              <a:solidFill>
                <a:schemeClr val="tx2"/>
              </a:solidFill>
              <a:latin typeface="Arial" panose="020B0604020202020204" pitchFamily="34" charset="0"/>
              <a:cs typeface="Arial" panose="020B0604020202020204" pitchFamily="34" charset="0"/>
            </a:endParaRPr>
          </a:p>
          <a:p>
            <a:pPr marL="342900" indent="-342900">
              <a:buClr>
                <a:schemeClr val="accent2"/>
              </a:buClr>
              <a:buFont typeface="Arial" panose="020B0604020202020204" pitchFamily="34" charset="0"/>
              <a:buChar char="•"/>
              <a:defRPr/>
            </a:pPr>
            <a:r>
              <a:rPr lang="en-US" sz="2000" dirty="0">
                <a:solidFill>
                  <a:schemeClr val="tx2"/>
                </a:solidFill>
                <a:latin typeface="Arial" panose="020B0604020202020204" pitchFamily="34" charset="0"/>
                <a:cs typeface="Arial" panose="020B0604020202020204" pitchFamily="34" charset="0"/>
              </a:rPr>
              <a:t>Flooding started 20 days after </a:t>
            </a:r>
            <a:r>
              <a:rPr lang="en-US" sz="2000" dirty="0" smtClean="0">
                <a:solidFill>
                  <a:schemeClr val="tx2"/>
                </a:solidFill>
                <a:latin typeface="Arial" panose="020B0604020202020204" pitchFamily="34" charset="0"/>
                <a:cs typeface="Arial" panose="020B0604020202020204" pitchFamily="34" charset="0"/>
              </a:rPr>
              <a:t>planting</a:t>
            </a:r>
            <a:endParaRPr lang="en-US" sz="2000" dirty="0">
              <a:solidFill>
                <a:schemeClr val="tx2"/>
              </a:solidFill>
              <a:latin typeface="Arial" panose="020B0604020202020204" pitchFamily="34" charset="0"/>
              <a:cs typeface="Arial" panose="020B0604020202020204" pitchFamily="34" charset="0"/>
            </a:endParaRPr>
          </a:p>
          <a:p>
            <a:pPr>
              <a:defRPr/>
            </a:pPr>
            <a:endParaRPr lang="en-US" sz="2000" dirty="0">
              <a:solidFill>
                <a:schemeClr val="tx2"/>
              </a:solidFill>
              <a:latin typeface="Arial" panose="020B0604020202020204" pitchFamily="34" charset="0"/>
              <a:cs typeface="Arial" panose="020B0604020202020204" pitchFamily="34" charset="0"/>
            </a:endParaRPr>
          </a:p>
          <a:p>
            <a:pPr lvl="1">
              <a:defRPr/>
            </a:pPr>
            <a:r>
              <a:rPr lang="en-US" sz="2000" dirty="0">
                <a:solidFill>
                  <a:schemeClr val="tx2"/>
                </a:solidFill>
                <a:latin typeface="Arial" panose="020B0604020202020204" pitchFamily="34" charset="0"/>
                <a:cs typeface="Arial" panose="020B0604020202020204" pitchFamily="34" charset="0"/>
              </a:rPr>
              <a:t>Water treatments:</a:t>
            </a:r>
          </a:p>
          <a:p>
            <a:pPr marL="800100" lvl="1" indent="-342900">
              <a:buClr>
                <a:schemeClr val="accent2"/>
              </a:buClr>
              <a:buFont typeface="Arial" panose="020B0604020202020204" pitchFamily="34" charset="0"/>
              <a:buChar char="•"/>
              <a:defRPr/>
            </a:pPr>
            <a:r>
              <a:rPr lang="en-US" sz="2000" dirty="0">
                <a:solidFill>
                  <a:schemeClr val="tx2"/>
                </a:solidFill>
                <a:latin typeface="Arial" panose="020B0604020202020204" pitchFamily="34" charset="0"/>
                <a:cs typeface="Arial" panose="020B0604020202020204" pitchFamily="34" charset="0"/>
              </a:rPr>
              <a:t>15 cm continuous flood (CF15)</a:t>
            </a:r>
          </a:p>
          <a:p>
            <a:pPr marL="800100" lvl="1" indent="-342900">
              <a:buClr>
                <a:schemeClr val="accent2"/>
              </a:buClr>
              <a:buFont typeface="Arial" panose="020B0604020202020204" pitchFamily="34" charset="0"/>
              <a:buChar char="•"/>
              <a:defRPr/>
            </a:pPr>
            <a:r>
              <a:rPr lang="en-US" sz="2000" dirty="0">
                <a:solidFill>
                  <a:schemeClr val="tx2"/>
                </a:solidFill>
                <a:latin typeface="Arial" panose="020B0604020202020204" pitchFamily="34" charset="0"/>
                <a:cs typeface="Arial" panose="020B0604020202020204" pitchFamily="34" charset="0"/>
              </a:rPr>
              <a:t>5 cm continuous flood (CF5)</a:t>
            </a:r>
          </a:p>
          <a:p>
            <a:pPr marL="800100" lvl="1" indent="-342900">
              <a:buClr>
                <a:schemeClr val="accent2"/>
              </a:buClr>
              <a:buFont typeface="Arial" panose="020B0604020202020204" pitchFamily="34" charset="0"/>
              <a:buChar char="•"/>
              <a:defRPr/>
            </a:pPr>
            <a:r>
              <a:rPr lang="en-US" sz="2000" dirty="0">
                <a:solidFill>
                  <a:schemeClr val="tx2"/>
                </a:solidFill>
                <a:latin typeface="Arial" panose="020B0604020202020204" pitchFamily="34" charset="0"/>
                <a:cs typeface="Arial" panose="020B0604020202020204" pitchFamily="34" charset="0"/>
              </a:rPr>
              <a:t>15 cm flood with drawdown (DD15)</a:t>
            </a:r>
          </a:p>
          <a:p>
            <a:pPr marL="800100" lvl="1" indent="-342900">
              <a:buClr>
                <a:schemeClr val="accent2"/>
              </a:buClr>
              <a:buFont typeface="Arial" panose="020B0604020202020204" pitchFamily="34" charset="0"/>
              <a:buChar char="•"/>
              <a:defRPr/>
            </a:pPr>
            <a:r>
              <a:rPr lang="en-US" sz="2000" dirty="0">
                <a:solidFill>
                  <a:schemeClr val="tx2"/>
                </a:solidFill>
                <a:latin typeface="Arial" panose="020B0604020202020204" pitchFamily="34" charset="0"/>
                <a:cs typeface="Arial" panose="020B0604020202020204" pitchFamily="34" charset="0"/>
              </a:rPr>
              <a:t>5 cm flood with drawdown (DD5)</a:t>
            </a:r>
          </a:p>
          <a:p>
            <a:pPr marL="800100" lvl="1" indent="-342900">
              <a:buFont typeface="Arial" panose="020B0604020202020204" pitchFamily="34" charset="0"/>
              <a:buChar char="•"/>
              <a:defRPr/>
            </a:pPr>
            <a:endParaRPr lang="en-US" sz="2000" dirty="0">
              <a:solidFill>
                <a:schemeClr val="tx2"/>
              </a:solidFill>
              <a:latin typeface="Arial" panose="020B0604020202020204" pitchFamily="34" charset="0"/>
              <a:cs typeface="Arial" panose="020B0604020202020204" pitchFamily="34" charset="0"/>
            </a:endParaRPr>
          </a:p>
          <a:p>
            <a:pPr>
              <a:defRPr/>
            </a:pPr>
            <a:r>
              <a:rPr lang="en-US" sz="2000" dirty="0">
                <a:solidFill>
                  <a:schemeClr val="tx2"/>
                </a:solidFill>
                <a:latin typeface="Arial" panose="020B0604020202020204" pitchFamily="34" charset="0"/>
                <a:cs typeface="Arial" panose="020B0604020202020204" pitchFamily="34" charset="0"/>
              </a:rPr>
              <a:t>	Four replications</a:t>
            </a:r>
          </a:p>
          <a:p>
            <a:pPr lvl="1">
              <a:defRPr/>
            </a:pPr>
            <a:r>
              <a:rPr lang="en-US" sz="2000" dirty="0">
                <a:solidFill>
                  <a:schemeClr val="tx2"/>
                </a:solidFill>
                <a:latin typeface="Arial" panose="020B0604020202020204" pitchFamily="34" charset="0"/>
                <a:cs typeface="Arial" panose="020B0604020202020204" pitchFamily="34" charset="0"/>
              </a:rPr>
              <a:t>	Plots were flooded by canal </a:t>
            </a:r>
            <a:r>
              <a:rPr lang="en-US" sz="2000" dirty="0" smtClean="0">
                <a:solidFill>
                  <a:schemeClr val="tx2"/>
                </a:solidFill>
                <a:latin typeface="Arial" panose="020B0604020202020204" pitchFamily="34" charset="0"/>
                <a:cs typeface="Arial" panose="020B0604020202020204" pitchFamily="34" charset="0"/>
              </a:rPr>
              <a:t>water</a:t>
            </a:r>
            <a:endParaRPr lang="en-US" sz="2000" dirty="0">
              <a:solidFill>
                <a:schemeClr val="tx2"/>
              </a:solidFill>
              <a:latin typeface="Arial" panose="020B0604020202020204" pitchFamily="34" charset="0"/>
              <a:cs typeface="Arial" panose="020B0604020202020204" pitchFamily="34" charset="0"/>
            </a:endParaRPr>
          </a:p>
          <a:p>
            <a:pPr>
              <a:defRPr/>
            </a:pPr>
            <a:endParaRPr lang="en-US" sz="20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471140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1155700"/>
            <a:ext cx="4356100" cy="4038600"/>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8" name="Rectangle 7"/>
          <p:cNvSpPr/>
          <p:nvPr/>
        </p:nvSpPr>
        <p:spPr>
          <a:xfrm>
            <a:off x="457200" y="762000"/>
            <a:ext cx="3810000" cy="6154738"/>
          </a:xfrm>
          <a:prstGeom prst="rect">
            <a:avLst/>
          </a:prstGeom>
        </p:spPr>
        <p:txBody>
          <a:bodyPr>
            <a:spAutoFit/>
          </a:bodyPr>
          <a:lstStyle/>
          <a:p>
            <a:pPr>
              <a:defRPr/>
            </a:pPr>
            <a:r>
              <a:rPr lang="en-US" sz="2000" b="1" dirty="0">
                <a:solidFill>
                  <a:schemeClr val="tx2"/>
                </a:solidFill>
                <a:latin typeface="Arial" panose="020B0604020202020204" pitchFamily="34" charset="0"/>
                <a:cs typeface="Arial" panose="020B0604020202020204" pitchFamily="34" charset="0"/>
              </a:rPr>
              <a:t>Total P and total dissolved P concentrations were reduced in both years by 42% and 38%, </a:t>
            </a:r>
            <a:r>
              <a:rPr lang="en-US" sz="2000" b="1" dirty="0" smtClean="0">
                <a:solidFill>
                  <a:schemeClr val="tx2"/>
                </a:solidFill>
                <a:latin typeface="Arial" panose="020B0604020202020204" pitchFamily="34" charset="0"/>
                <a:cs typeface="Arial" panose="020B0604020202020204" pitchFamily="34" charset="0"/>
              </a:rPr>
              <a:t>respectively</a:t>
            </a:r>
            <a:endParaRPr lang="en-US" sz="2000" b="1" dirty="0">
              <a:solidFill>
                <a:schemeClr val="tx2"/>
              </a:solidFill>
              <a:latin typeface="Arial" panose="020B0604020202020204" pitchFamily="34" charset="0"/>
              <a:cs typeface="Arial" panose="020B0604020202020204" pitchFamily="34" charset="0"/>
            </a:endParaRPr>
          </a:p>
          <a:p>
            <a:pPr marL="285750" indent="-285750">
              <a:buClr>
                <a:schemeClr val="accent2"/>
              </a:buClr>
              <a:buFont typeface="Arial" panose="020B0604020202020204" pitchFamily="34" charset="0"/>
              <a:buChar char="•"/>
              <a:defRPr/>
            </a:pPr>
            <a:r>
              <a:rPr lang="en-US" sz="2000" dirty="0">
                <a:solidFill>
                  <a:schemeClr val="tx2"/>
                </a:solidFill>
                <a:latin typeface="Arial" panose="020B0604020202020204" pitchFamily="34" charset="0"/>
                <a:cs typeface="Arial" panose="020B0604020202020204" pitchFamily="34" charset="0"/>
              </a:rPr>
              <a:t>15 cm flood always had higher reductions of total P and total dissolved P than 5 cm </a:t>
            </a:r>
            <a:r>
              <a:rPr lang="en-US" sz="2000" dirty="0" smtClean="0">
                <a:solidFill>
                  <a:schemeClr val="tx2"/>
                </a:solidFill>
                <a:latin typeface="Arial" panose="020B0604020202020204" pitchFamily="34" charset="0"/>
                <a:cs typeface="Arial" panose="020B0604020202020204" pitchFamily="34" charset="0"/>
              </a:rPr>
              <a:t>flood</a:t>
            </a:r>
            <a:endParaRPr lang="en-US" sz="2000" dirty="0">
              <a:solidFill>
                <a:schemeClr val="tx2"/>
              </a:solidFill>
              <a:latin typeface="Arial" panose="020B0604020202020204" pitchFamily="34" charset="0"/>
              <a:cs typeface="Arial" panose="020B0604020202020204" pitchFamily="34" charset="0"/>
            </a:endParaRPr>
          </a:p>
          <a:p>
            <a:pPr marL="285750" indent="-285750">
              <a:buClr>
                <a:schemeClr val="accent2"/>
              </a:buClr>
              <a:buFont typeface="Arial" panose="020B0604020202020204" pitchFamily="34" charset="0"/>
              <a:buChar char="•"/>
              <a:defRPr/>
            </a:pPr>
            <a:r>
              <a:rPr lang="en-US" sz="2000" dirty="0">
                <a:solidFill>
                  <a:schemeClr val="tx2"/>
                </a:solidFill>
                <a:latin typeface="Arial" panose="020B0604020202020204" pitchFamily="34" charset="0"/>
                <a:cs typeface="Arial" panose="020B0604020202020204" pitchFamily="34" charset="0"/>
              </a:rPr>
              <a:t>Drawdown did not show any significant effects on water quality </a:t>
            </a:r>
            <a:r>
              <a:rPr lang="en-US" sz="2000" dirty="0" smtClean="0">
                <a:solidFill>
                  <a:schemeClr val="tx2"/>
                </a:solidFill>
                <a:latin typeface="Arial" panose="020B0604020202020204" pitchFamily="34" charset="0"/>
                <a:cs typeface="Arial" panose="020B0604020202020204" pitchFamily="34" charset="0"/>
              </a:rPr>
              <a:t>parameters</a:t>
            </a:r>
            <a:endParaRPr lang="en-US" sz="2000" dirty="0">
              <a:solidFill>
                <a:schemeClr val="tx2"/>
              </a:solidFill>
              <a:latin typeface="Arial" panose="020B0604020202020204" pitchFamily="34" charset="0"/>
              <a:cs typeface="Arial" panose="020B0604020202020204" pitchFamily="34" charset="0"/>
            </a:endParaRPr>
          </a:p>
          <a:p>
            <a:pPr lvl="2">
              <a:defRPr/>
            </a:pPr>
            <a:endParaRPr lang="en-US" sz="1600" dirty="0">
              <a:solidFill>
                <a:srgbClr val="000000"/>
              </a:solidFill>
            </a:endParaRPr>
          </a:p>
          <a:p>
            <a:pPr lvl="2">
              <a:spcAft>
                <a:spcPts val="600"/>
              </a:spcAft>
              <a:defRPr/>
            </a:pPr>
            <a:r>
              <a:rPr lang="en-US" sz="1600" dirty="0">
                <a:solidFill>
                  <a:schemeClr val="tx2"/>
                </a:solidFill>
                <a:latin typeface="Arial" panose="020B0604020202020204" pitchFamily="34" charset="0"/>
                <a:cs typeface="Arial" panose="020B0604020202020204" pitchFamily="34" charset="0"/>
              </a:rPr>
              <a:t>Inflow</a:t>
            </a:r>
            <a:endParaRPr lang="en-US" dirty="0">
              <a:solidFill>
                <a:schemeClr val="tx2"/>
              </a:solidFill>
              <a:latin typeface="Arial" panose="020B0604020202020204" pitchFamily="34" charset="0"/>
              <a:cs typeface="Arial" panose="020B0604020202020204" pitchFamily="34" charset="0"/>
            </a:endParaRPr>
          </a:p>
          <a:p>
            <a:pPr>
              <a:spcAft>
                <a:spcPts val="600"/>
              </a:spcAft>
              <a:buClr>
                <a:srgbClr val="0070C0"/>
              </a:buClr>
              <a:defRPr/>
            </a:pPr>
            <a:r>
              <a:rPr lang="en-US" sz="1600" dirty="0">
                <a:solidFill>
                  <a:schemeClr val="tx2"/>
                </a:solidFill>
                <a:latin typeface="Arial" panose="020B0604020202020204" pitchFamily="34" charset="0"/>
                <a:cs typeface="Arial" panose="020B0604020202020204" pitchFamily="34" charset="0"/>
              </a:rPr>
              <a:t>	15cm Continuous Flood </a:t>
            </a:r>
          </a:p>
          <a:p>
            <a:pPr>
              <a:spcAft>
                <a:spcPts val="600"/>
              </a:spcAft>
              <a:buClr>
                <a:srgbClr val="0070C0"/>
              </a:buClr>
              <a:defRPr/>
            </a:pPr>
            <a:r>
              <a:rPr lang="en-US" sz="1600" dirty="0">
                <a:solidFill>
                  <a:schemeClr val="tx2"/>
                </a:solidFill>
                <a:latin typeface="Arial" panose="020B0604020202020204" pitchFamily="34" charset="0"/>
                <a:cs typeface="Arial" panose="020B0604020202020204" pitchFamily="34" charset="0"/>
              </a:rPr>
              <a:t>	5cm Continuous Flood </a:t>
            </a:r>
          </a:p>
          <a:p>
            <a:pPr>
              <a:spcAft>
                <a:spcPts val="600"/>
              </a:spcAft>
              <a:buClr>
                <a:srgbClr val="0070C0"/>
              </a:buClr>
              <a:defRPr/>
            </a:pPr>
            <a:r>
              <a:rPr lang="en-US" sz="1600" dirty="0">
                <a:solidFill>
                  <a:schemeClr val="tx2"/>
                </a:solidFill>
                <a:latin typeface="Arial" panose="020B0604020202020204" pitchFamily="34" charset="0"/>
                <a:cs typeface="Arial" panose="020B0604020202020204" pitchFamily="34" charset="0"/>
              </a:rPr>
              <a:t>	15cm Flood with Drawdown </a:t>
            </a:r>
          </a:p>
          <a:p>
            <a:pPr>
              <a:spcAft>
                <a:spcPts val="600"/>
              </a:spcAft>
              <a:buClr>
                <a:srgbClr val="0070C0"/>
              </a:buClr>
              <a:defRPr/>
            </a:pPr>
            <a:r>
              <a:rPr lang="en-US" sz="1600" dirty="0">
                <a:solidFill>
                  <a:schemeClr val="tx2"/>
                </a:solidFill>
                <a:latin typeface="Arial" panose="020B0604020202020204" pitchFamily="34" charset="0"/>
                <a:cs typeface="Arial" panose="020B0604020202020204" pitchFamily="34" charset="0"/>
              </a:rPr>
              <a:t>	5cm Flood with Drawdown </a:t>
            </a:r>
          </a:p>
          <a:p>
            <a:pPr>
              <a:spcAft>
                <a:spcPts val="600"/>
              </a:spcAft>
              <a:defRPr/>
            </a:pPr>
            <a:r>
              <a:rPr lang="en-US" sz="1600" dirty="0">
                <a:solidFill>
                  <a:schemeClr val="tx2"/>
                </a:solidFill>
                <a:latin typeface="Arial" panose="020B0604020202020204" pitchFamily="34" charset="0"/>
                <a:cs typeface="Arial" panose="020B0604020202020204" pitchFamily="34" charset="0"/>
              </a:rPr>
              <a:t>	Particulate Phosphorus (PP) </a:t>
            </a:r>
          </a:p>
          <a:p>
            <a:pPr>
              <a:defRPr/>
            </a:pPr>
            <a:r>
              <a:rPr lang="en-US" sz="1600" dirty="0">
                <a:solidFill>
                  <a:schemeClr val="tx2"/>
                </a:solidFill>
                <a:latin typeface="Arial" panose="020B0604020202020204" pitchFamily="34" charset="0"/>
                <a:cs typeface="Arial" panose="020B0604020202020204" pitchFamily="34" charset="0"/>
              </a:rPr>
              <a:t>	Total Dissolved Phosphorus 	(TDP) </a:t>
            </a:r>
          </a:p>
        </p:txBody>
      </p:sp>
      <p:sp>
        <p:nvSpPr>
          <p:cNvPr id="9" name="Rectangle 8"/>
          <p:cNvSpPr/>
          <p:nvPr/>
        </p:nvSpPr>
        <p:spPr>
          <a:xfrm>
            <a:off x="1116013" y="4749800"/>
            <a:ext cx="228600" cy="228600"/>
          </a:xfrm>
          <a:prstGeom prst="rect">
            <a:avLst/>
          </a:prstGeom>
          <a:solidFill>
            <a:schemeClr val="accent4"/>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1112838" y="5081588"/>
            <a:ext cx="228600" cy="228600"/>
          </a:xfrm>
          <a:prstGeom prst="rect">
            <a:avLst/>
          </a:prstGeom>
          <a:solidFill>
            <a:schemeClr val="accent2">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a:off x="1112838" y="5384800"/>
            <a:ext cx="228600" cy="228600"/>
          </a:xfrm>
          <a:prstGeom prst="rect">
            <a:avLst/>
          </a:prstGeom>
          <a:solidFill>
            <a:srgbClr val="336600"/>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ectangle 11"/>
          <p:cNvSpPr/>
          <p:nvPr/>
        </p:nvSpPr>
        <p:spPr>
          <a:xfrm>
            <a:off x="1112838" y="5688013"/>
            <a:ext cx="228600" cy="228600"/>
          </a:xfrm>
          <a:prstGeom prst="rect">
            <a:avLst/>
          </a:prstGeom>
          <a:solidFill>
            <a:srgbClr val="E2FFC5"/>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ectangle 12"/>
          <p:cNvSpPr/>
          <p:nvPr/>
        </p:nvSpPr>
        <p:spPr>
          <a:xfrm>
            <a:off x="1112838" y="6007100"/>
            <a:ext cx="228600" cy="228600"/>
          </a:xfrm>
          <a:prstGeom prst="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Rectangle 13"/>
          <p:cNvSpPr/>
          <p:nvPr/>
        </p:nvSpPr>
        <p:spPr>
          <a:xfrm>
            <a:off x="1112838" y="6332538"/>
            <a:ext cx="228600" cy="228600"/>
          </a:xfrm>
          <a:prstGeom prst="rect">
            <a:avLst/>
          </a:prstGeom>
          <a:pattFill prst="pct75">
            <a:fgClr>
              <a:schemeClr val="tx1"/>
            </a:fgClr>
            <a:bgClr>
              <a:schemeClr val="bg1"/>
            </a:bgClr>
          </a:patt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14"/>
          <p:cNvSpPr/>
          <p:nvPr/>
        </p:nvSpPr>
        <p:spPr>
          <a:xfrm>
            <a:off x="1112838" y="4441825"/>
            <a:ext cx="228600" cy="228600"/>
          </a:xfrm>
          <a:prstGeom prst="rect">
            <a:avLst/>
          </a:prstGeom>
          <a:solidFill>
            <a:srgbClr val="0070C0"/>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9095542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57129" y="2209800"/>
            <a:ext cx="6172200" cy="438912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a:spcAft>
                <a:spcPts val="1200"/>
              </a:spcAft>
              <a:buClr>
                <a:schemeClr val="accent2"/>
              </a:buClr>
            </a:pPr>
            <a:endParaRPr lang="en-US" sz="2400"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3"/>
          <a:stretch>
            <a:fillRect/>
          </a:stretch>
        </p:blipFill>
        <p:spPr>
          <a:xfrm>
            <a:off x="1395682" y="816584"/>
            <a:ext cx="6256924" cy="5782336"/>
          </a:xfrm>
          <a:prstGeom prst="rect">
            <a:avLst/>
          </a:prstGeom>
        </p:spPr>
      </p:pic>
      <p:sp>
        <p:nvSpPr>
          <p:cNvPr id="10" name="AutoShape 88"/>
          <p:cNvSpPr>
            <a:spLocks noChangeArrowheads="1"/>
          </p:cNvSpPr>
          <p:nvPr/>
        </p:nvSpPr>
        <p:spPr bwMode="auto">
          <a:xfrm>
            <a:off x="313944" y="3735504"/>
            <a:ext cx="990219" cy="200533"/>
          </a:xfrm>
          <a:prstGeom prst="rightArrow">
            <a:avLst>
              <a:gd name="adj1" fmla="val 50000"/>
              <a:gd name="adj2" fmla="val 125000"/>
            </a:avLst>
          </a:prstGeom>
          <a:solidFill>
            <a:schemeClr val="tx2"/>
          </a:solidFill>
          <a:ln w="9525">
            <a:solidFill>
              <a:srgbClr val="000000"/>
            </a:solidFill>
            <a:miter lim="800000"/>
            <a:headEnd/>
            <a:tailEnd/>
          </a:ln>
          <a:effectLst/>
        </p:spPr>
        <p:txBody>
          <a:bodyPr wrap="none" anchor="ctr"/>
          <a:lstStyle/>
          <a:p>
            <a:pPr>
              <a:defRPr/>
            </a:pPr>
            <a:endParaRPr lang="en-US">
              <a:latin typeface="Arial" charset="0"/>
            </a:endParaRPr>
          </a:p>
        </p:txBody>
      </p:sp>
      <p:sp>
        <p:nvSpPr>
          <p:cNvPr id="11" name="AutoShape 88"/>
          <p:cNvSpPr>
            <a:spLocks noChangeArrowheads="1"/>
          </p:cNvSpPr>
          <p:nvPr/>
        </p:nvSpPr>
        <p:spPr bwMode="auto">
          <a:xfrm>
            <a:off x="313945" y="4030409"/>
            <a:ext cx="990219" cy="200533"/>
          </a:xfrm>
          <a:prstGeom prst="rightArrow">
            <a:avLst>
              <a:gd name="adj1" fmla="val 50000"/>
              <a:gd name="adj2" fmla="val 125000"/>
            </a:avLst>
          </a:prstGeom>
          <a:solidFill>
            <a:schemeClr val="tx2"/>
          </a:solidFill>
          <a:ln w="9525">
            <a:solidFill>
              <a:srgbClr val="000000"/>
            </a:solidFill>
            <a:miter lim="800000"/>
            <a:headEnd/>
            <a:tailEnd/>
          </a:ln>
          <a:effectLst/>
        </p:spPr>
        <p:txBody>
          <a:bodyPr wrap="none" anchor="ctr"/>
          <a:lstStyle/>
          <a:p>
            <a:pPr>
              <a:defRPr/>
            </a:pPr>
            <a:endParaRPr lang="en-US">
              <a:latin typeface="Arial" charset="0"/>
            </a:endParaRPr>
          </a:p>
        </p:txBody>
      </p:sp>
      <p:sp>
        <p:nvSpPr>
          <p:cNvPr id="12" name="AutoShape 88"/>
          <p:cNvSpPr>
            <a:spLocks noChangeArrowheads="1"/>
          </p:cNvSpPr>
          <p:nvPr/>
        </p:nvSpPr>
        <p:spPr bwMode="auto">
          <a:xfrm>
            <a:off x="313946" y="4292539"/>
            <a:ext cx="990219" cy="200533"/>
          </a:xfrm>
          <a:prstGeom prst="rightArrow">
            <a:avLst>
              <a:gd name="adj1" fmla="val 50000"/>
              <a:gd name="adj2" fmla="val 125000"/>
            </a:avLst>
          </a:prstGeom>
          <a:solidFill>
            <a:schemeClr val="tx2"/>
          </a:solidFill>
          <a:ln w="9525">
            <a:solidFill>
              <a:srgbClr val="000000"/>
            </a:solidFill>
            <a:miter lim="800000"/>
            <a:headEnd/>
            <a:tailEnd/>
          </a:ln>
          <a:effectLst/>
        </p:spPr>
        <p:txBody>
          <a:bodyPr wrap="none" anchor="ctr"/>
          <a:lstStyle/>
          <a:p>
            <a:pPr>
              <a:defRPr/>
            </a:pPr>
            <a:endParaRPr lang="en-US">
              <a:latin typeface="Arial" charset="0"/>
            </a:endParaRPr>
          </a:p>
        </p:txBody>
      </p:sp>
      <p:sp>
        <p:nvSpPr>
          <p:cNvPr id="13" name="AutoShape 88"/>
          <p:cNvSpPr>
            <a:spLocks noChangeArrowheads="1"/>
          </p:cNvSpPr>
          <p:nvPr/>
        </p:nvSpPr>
        <p:spPr bwMode="auto">
          <a:xfrm>
            <a:off x="313946" y="4545205"/>
            <a:ext cx="990219" cy="200533"/>
          </a:xfrm>
          <a:prstGeom prst="rightArrow">
            <a:avLst>
              <a:gd name="adj1" fmla="val 50000"/>
              <a:gd name="adj2" fmla="val 125000"/>
            </a:avLst>
          </a:prstGeom>
          <a:solidFill>
            <a:schemeClr val="tx2"/>
          </a:solidFill>
          <a:ln w="9525">
            <a:solidFill>
              <a:srgbClr val="000000"/>
            </a:solidFill>
            <a:miter lim="800000"/>
            <a:headEnd/>
            <a:tailEnd/>
          </a:ln>
          <a:effectLst/>
        </p:spPr>
        <p:txBody>
          <a:bodyPr wrap="none" anchor="ctr"/>
          <a:lstStyle/>
          <a:p>
            <a:pPr>
              <a:defRPr/>
            </a:pPr>
            <a:endParaRPr lang="en-US">
              <a:latin typeface="Arial" charset="0"/>
            </a:endParaRPr>
          </a:p>
        </p:txBody>
      </p:sp>
    </p:spTree>
    <p:extLst>
      <p:ext uri="{BB962C8B-B14F-4D97-AF65-F5344CB8AC3E}">
        <p14:creationId xmlns:p14="http://schemas.microsoft.com/office/powerpoint/2010/main" val="37453498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1000" y="685800"/>
            <a:ext cx="6324600" cy="246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59"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990600"/>
            <a:ext cx="198755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0"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1000" y="3657600"/>
            <a:ext cx="6327775"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934200" y="3890963"/>
            <a:ext cx="1987550" cy="167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2" name="TextBox 7"/>
          <p:cNvSpPr txBox="1">
            <a:spLocks noChangeArrowheads="1"/>
          </p:cNvSpPr>
          <p:nvPr/>
        </p:nvSpPr>
        <p:spPr bwMode="auto">
          <a:xfrm>
            <a:off x="3200400" y="349758"/>
            <a:ext cx="1447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000" dirty="0"/>
              <a:t>2015</a:t>
            </a:r>
          </a:p>
        </p:txBody>
      </p:sp>
      <p:sp>
        <p:nvSpPr>
          <p:cNvPr id="19463" name="TextBox 8"/>
          <p:cNvSpPr txBox="1">
            <a:spLocks noChangeArrowheads="1"/>
          </p:cNvSpPr>
          <p:nvPr/>
        </p:nvSpPr>
        <p:spPr bwMode="auto">
          <a:xfrm>
            <a:off x="3200400" y="3257550"/>
            <a:ext cx="1447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000"/>
              <a:t>2014</a:t>
            </a:r>
          </a:p>
        </p:txBody>
      </p:sp>
      <p:sp>
        <p:nvSpPr>
          <p:cNvPr id="19464" name="Rectangle 9"/>
          <p:cNvSpPr>
            <a:spLocks noChangeArrowheads="1"/>
          </p:cNvSpPr>
          <p:nvPr/>
        </p:nvSpPr>
        <p:spPr bwMode="auto">
          <a:xfrm>
            <a:off x="1273175" y="6235700"/>
            <a:ext cx="57816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a:solidFill>
                  <a:srgbClr val="000000"/>
                </a:solidFill>
              </a:rPr>
              <a:t>Treatment        CF15       CF5       DD15       DD5       </a:t>
            </a:r>
          </a:p>
        </p:txBody>
      </p:sp>
      <p:sp>
        <p:nvSpPr>
          <p:cNvPr id="11" name="Rectangle 10"/>
          <p:cNvSpPr/>
          <p:nvPr/>
        </p:nvSpPr>
        <p:spPr>
          <a:xfrm>
            <a:off x="3581400" y="6316663"/>
            <a:ext cx="228600" cy="206375"/>
          </a:xfrm>
          <a:prstGeom prst="rect">
            <a:avLst/>
          </a:prstGeom>
          <a:solidFill>
            <a:srgbClr val="33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ectangle 11"/>
          <p:cNvSpPr/>
          <p:nvPr/>
        </p:nvSpPr>
        <p:spPr>
          <a:xfrm>
            <a:off x="4419600" y="6316663"/>
            <a:ext cx="228600" cy="206375"/>
          </a:xfrm>
          <a:prstGeom prst="rect">
            <a:avLst/>
          </a:prstGeom>
          <a:solidFill>
            <a:srgbClr val="66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ectangle 12"/>
          <p:cNvSpPr/>
          <p:nvPr/>
        </p:nvSpPr>
        <p:spPr>
          <a:xfrm>
            <a:off x="5486400" y="6324600"/>
            <a:ext cx="228600" cy="207963"/>
          </a:xfrm>
          <a:prstGeom prst="rect">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Rectangle 13"/>
          <p:cNvSpPr/>
          <p:nvPr/>
        </p:nvSpPr>
        <p:spPr>
          <a:xfrm>
            <a:off x="6324600" y="6324600"/>
            <a:ext cx="228600" cy="206375"/>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8896786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456689"/>
            <a:ext cx="8458200" cy="831852"/>
          </a:xfrm>
        </p:spPr>
        <p:txBody>
          <a:bodyPr>
            <a:noAutofit/>
          </a:bodyPr>
          <a:lstStyle/>
          <a:p>
            <a:pPr algn="ctr"/>
            <a:r>
              <a:rPr lang="en-US" sz="5400" dirty="0"/>
              <a:t/>
            </a:r>
            <a:br>
              <a:rPr lang="en-US" sz="5400" dirty="0"/>
            </a:br>
            <a:r>
              <a:rPr lang="en-US" sz="5400" b="1" dirty="0" smtClean="0">
                <a:latin typeface="Arial" panose="020B0604020202020204" pitchFamily="34" charset="0"/>
                <a:cs typeface="Arial" panose="020B0604020202020204" pitchFamily="34" charset="0"/>
              </a:rPr>
              <a:t>Thank you</a:t>
            </a:r>
            <a:r>
              <a:rPr lang="en-US" sz="5400" b="1" dirty="0">
                <a:latin typeface="Arial" panose="020B0604020202020204" pitchFamily="34" charset="0"/>
                <a:cs typeface="Arial" panose="020B0604020202020204" pitchFamily="34" charset="0"/>
              </a:rPr>
              <a:t/>
            </a:r>
            <a:br>
              <a:rPr lang="en-US" sz="5400" b="1" dirty="0">
                <a:latin typeface="Arial" panose="020B0604020202020204" pitchFamily="34" charset="0"/>
                <a:cs typeface="Arial" panose="020B0604020202020204" pitchFamily="34" charset="0"/>
              </a:rPr>
            </a:br>
            <a:endParaRPr lang="en-US" sz="54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0" y="3962401"/>
            <a:ext cx="7467600" cy="1752600"/>
          </a:xfrm>
        </p:spPr>
        <p:txBody>
          <a:bodyPr/>
          <a:lstStyle/>
          <a:p>
            <a:r>
              <a:rPr lang="en-US" b="1" dirty="0" smtClean="0">
                <a:latin typeface="Arial" pitchFamily="34" charset="0"/>
                <a:cs typeface="Arial" pitchFamily="34" charset="0"/>
              </a:rPr>
              <a:t>Matthew </a:t>
            </a:r>
            <a:r>
              <a:rPr lang="en-US" b="1" dirty="0" err="1" smtClean="0">
                <a:latin typeface="Arial" pitchFamily="34" charset="0"/>
                <a:cs typeface="Arial" pitchFamily="34" charset="0"/>
              </a:rPr>
              <a:t>VanWeelden</a:t>
            </a:r>
            <a:r>
              <a:rPr lang="en-US" b="1" dirty="0" smtClean="0">
                <a:latin typeface="Arial" pitchFamily="34" charset="0"/>
                <a:cs typeface="Arial" pitchFamily="34" charset="0"/>
              </a:rPr>
              <a:t>, Ph.D.</a:t>
            </a:r>
          </a:p>
          <a:p>
            <a:r>
              <a:rPr lang="en-US" b="1" dirty="0" smtClean="0">
                <a:latin typeface="Arial" pitchFamily="34" charset="0"/>
                <a:cs typeface="Arial" pitchFamily="34" charset="0"/>
              </a:rPr>
              <a:t>UF / IFAS Extension</a:t>
            </a:r>
          </a:p>
          <a:p>
            <a:r>
              <a:rPr lang="en-US" b="1" dirty="0" smtClean="0">
                <a:latin typeface="Arial" pitchFamily="34" charset="0"/>
                <a:cs typeface="Arial" pitchFamily="34" charset="0"/>
              </a:rPr>
              <a:t>mvanweel1@ufl.edu</a:t>
            </a:r>
          </a:p>
          <a:p>
            <a:r>
              <a:rPr lang="en-US" b="1" dirty="0" smtClean="0">
                <a:latin typeface="Arial" pitchFamily="34" charset="0"/>
                <a:cs typeface="Arial" pitchFamily="34" charset="0"/>
              </a:rPr>
              <a:t>561-996-1656</a:t>
            </a:r>
            <a:endParaRPr lang="en-US" b="1" dirty="0">
              <a:latin typeface="Arial" pitchFamily="34" charset="0"/>
              <a:cs typeface="Arial" pitchFamily="34" charset="0"/>
            </a:endParaRPr>
          </a:p>
        </p:txBody>
      </p:sp>
      <p:pic>
        <p:nvPicPr>
          <p:cNvPr id="6" name="Picture 1" descr="G:\LOGOS\2013 Extension color.jpg"/>
          <p:cNvPicPr>
            <a:picLocks noChangeAspect="1" noChangeArrowheads="1"/>
          </p:cNvPicPr>
          <p:nvPr/>
        </p:nvPicPr>
        <p:blipFill>
          <a:blip r:embed="rId3" cstate="print"/>
          <a:srcRect/>
          <a:stretch>
            <a:fillRect/>
          </a:stretch>
        </p:blipFill>
        <p:spPr bwMode="auto">
          <a:xfrm>
            <a:off x="2260600" y="5993130"/>
            <a:ext cx="3378200" cy="506731"/>
          </a:xfrm>
          <a:prstGeom prst="rect">
            <a:avLst/>
          </a:prstGeom>
          <a:noFill/>
        </p:spPr>
      </p:pic>
      <p:pic>
        <p:nvPicPr>
          <p:cNvPr id="7" name="Picture 6" descr="PBC color.jpg"/>
          <p:cNvPicPr>
            <a:picLocks noChangeAspect="1"/>
          </p:cNvPicPr>
          <p:nvPr/>
        </p:nvPicPr>
        <p:blipFill>
          <a:blip r:embed="rId4" cstate="print"/>
          <a:stretch>
            <a:fillRect/>
          </a:stretch>
        </p:blipFill>
        <p:spPr>
          <a:xfrm>
            <a:off x="5823966" y="5715001"/>
            <a:ext cx="881635" cy="916180"/>
          </a:xfrm>
          <a:prstGeom prst="rect">
            <a:avLst/>
          </a:prstGeom>
        </p:spPr>
      </p:pic>
    </p:spTree>
    <p:extLst>
      <p:ext uri="{BB962C8B-B14F-4D97-AF65-F5344CB8AC3E}">
        <p14:creationId xmlns:p14="http://schemas.microsoft.com/office/powerpoint/2010/main" val="30549147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2018" y="663967"/>
            <a:ext cx="10972800" cy="1066800"/>
          </a:xfrm>
        </p:spPr>
        <p:txBody>
          <a:bodyPr/>
          <a:lstStyle/>
          <a:p>
            <a:pPr algn="ctr"/>
            <a:r>
              <a:rPr lang="en-US" b="1" dirty="0">
                <a:latin typeface="Arial" panose="020B0604020202020204" pitchFamily="34" charset="0"/>
                <a:cs typeface="Arial" panose="020B0604020202020204" pitchFamily="34" charset="0"/>
              </a:rPr>
              <a:t>Definitions</a:t>
            </a:r>
            <a:r>
              <a:rPr lang="en-US" b="1" dirty="0" smtClean="0">
                <a:latin typeface="Arial" panose="020B0604020202020204" pitchFamily="34" charset="0"/>
                <a:cs typeface="Arial" panose="020B0604020202020204" pitchFamily="34" charset="0"/>
              </a:rPr>
              <a:t> </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2628" y="5989133"/>
            <a:ext cx="6538333" cy="576072"/>
          </a:xfrm>
        </p:spPr>
        <p:txBody>
          <a:bodyPr>
            <a:normAutofit fontScale="62500" lnSpcReduction="20000"/>
          </a:bodyPr>
          <a:lstStyle/>
          <a:p>
            <a:pPr>
              <a:buClr>
                <a:schemeClr val="accent2"/>
              </a:buClr>
              <a:buFont typeface="Arial" panose="020B0604020202020204" pitchFamily="34" charset="0"/>
              <a:buChar char="•"/>
            </a:pPr>
            <a:r>
              <a:rPr lang="en-US" b="1" dirty="0" smtClean="0">
                <a:solidFill>
                  <a:schemeClr val="tx2"/>
                </a:solidFill>
                <a:latin typeface="Arial" panose="020B0604020202020204" pitchFamily="34" charset="0"/>
                <a:cs typeface="Arial" panose="020B0604020202020204" pitchFamily="34" charset="0"/>
              </a:rPr>
              <a:t>EAA water management is a combination of detention and retention</a:t>
            </a:r>
            <a:endParaRPr lang="en-US" b="1" dirty="0">
              <a:solidFill>
                <a:schemeClr val="tx2"/>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452628" y="1840867"/>
            <a:ext cx="80010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68300" indent="-368300" algn="l" defTabSz="979488" rtl="0" eaLnBrk="0" fontAlgn="base" hangingPunct="0">
              <a:spcBef>
                <a:spcPct val="20000"/>
              </a:spcBef>
              <a:spcAft>
                <a:spcPct val="0"/>
              </a:spcAft>
              <a:buClr>
                <a:srgbClr val="FFFF00"/>
              </a:buClr>
              <a:buSzPct val="70000"/>
              <a:buFont typeface="Wingdings" panose="05000000000000000000" pitchFamily="2" charset="2"/>
              <a:buChar char="Ø"/>
              <a:defRPr kumimoji="1" sz="3200">
                <a:solidFill>
                  <a:schemeClr val="tx1"/>
                </a:solidFill>
                <a:effectLst>
                  <a:outerShdw blurRad="38100" dist="38100" dir="2700000" algn="tl">
                    <a:srgbClr val="000000"/>
                  </a:outerShdw>
                </a:effectLst>
                <a:latin typeface="+mn-lt"/>
                <a:ea typeface="+mn-ea"/>
                <a:cs typeface="+mn-cs"/>
              </a:defRPr>
            </a:lvl1pPr>
            <a:lvl2pPr marL="795338" indent="-306388" algn="l" defTabSz="979488" rtl="0" eaLnBrk="0" fontAlgn="base" hangingPunct="0">
              <a:spcBef>
                <a:spcPct val="20000"/>
              </a:spcBef>
              <a:spcAft>
                <a:spcPct val="0"/>
              </a:spcAft>
              <a:buSzPct val="70000"/>
              <a:buFont typeface="Wingdings 3" panose="05040102010807070707" pitchFamily="18" charset="2"/>
              <a:buChar char="ª"/>
              <a:defRPr kumimoji="1" sz="2800">
                <a:solidFill>
                  <a:schemeClr val="tx1"/>
                </a:solidFill>
                <a:effectLst>
                  <a:outerShdw blurRad="38100" dist="38100" dir="2700000" algn="tl">
                    <a:srgbClr val="000000"/>
                  </a:outerShdw>
                </a:effectLst>
                <a:latin typeface="+mn-lt"/>
              </a:defRPr>
            </a:lvl2pPr>
            <a:lvl3pPr marL="1223963" indent="-244475" algn="l" defTabSz="979488" rtl="0" eaLnBrk="0" fontAlgn="base" hangingPunct="0">
              <a:spcBef>
                <a:spcPct val="20000"/>
              </a:spcBef>
              <a:spcAft>
                <a:spcPct val="0"/>
              </a:spcAft>
              <a:buChar char="•"/>
              <a:defRPr kumimoji="1" sz="2500">
                <a:solidFill>
                  <a:schemeClr val="tx1"/>
                </a:solidFill>
                <a:effectLst>
                  <a:outerShdw blurRad="38100" dist="38100" dir="2700000" algn="tl">
                    <a:srgbClr val="000000"/>
                  </a:outerShdw>
                </a:effectLst>
                <a:latin typeface="+mn-lt"/>
              </a:defRPr>
            </a:lvl3pPr>
            <a:lvl4pPr marL="1712913" indent="-244475" algn="l" defTabSz="979488" rtl="0" eaLnBrk="0" fontAlgn="base" hangingPunct="0">
              <a:spcBef>
                <a:spcPct val="20000"/>
              </a:spcBef>
              <a:spcAft>
                <a:spcPct val="0"/>
              </a:spcAft>
              <a:buChar char="–"/>
              <a:defRPr kumimoji="1" sz="2100">
                <a:solidFill>
                  <a:schemeClr val="tx1"/>
                </a:solidFill>
                <a:effectLst>
                  <a:outerShdw blurRad="38100" dist="38100" dir="2700000" algn="tl">
                    <a:srgbClr val="000000"/>
                  </a:outerShdw>
                </a:effectLst>
                <a:latin typeface="+mn-lt"/>
              </a:defRPr>
            </a:lvl4pPr>
            <a:lvl5pPr marL="2205038" indent="-244475" algn="l" defTabSz="979488" rtl="0" eaLnBrk="0" fontAlgn="base" hangingPunct="0">
              <a:spcBef>
                <a:spcPct val="20000"/>
              </a:spcBef>
              <a:spcAft>
                <a:spcPct val="0"/>
              </a:spcAft>
              <a:buChar char="•"/>
              <a:defRPr kumimoji="1" sz="2100">
                <a:solidFill>
                  <a:schemeClr val="tx1"/>
                </a:solidFill>
                <a:effectLst>
                  <a:outerShdw blurRad="38100" dist="38100" dir="2700000" algn="tl">
                    <a:srgbClr val="000000"/>
                  </a:outerShdw>
                </a:effectLst>
                <a:latin typeface="+mn-lt"/>
              </a:defRPr>
            </a:lvl5pPr>
            <a:lvl6pPr marL="2662238" indent="-244475" algn="l" defTabSz="979488" rtl="0" eaLnBrk="0" fontAlgn="base" hangingPunct="0">
              <a:spcBef>
                <a:spcPct val="20000"/>
              </a:spcBef>
              <a:spcAft>
                <a:spcPct val="0"/>
              </a:spcAft>
              <a:buChar char="•"/>
              <a:defRPr kumimoji="1" sz="2100">
                <a:solidFill>
                  <a:schemeClr val="tx1"/>
                </a:solidFill>
                <a:effectLst>
                  <a:outerShdw blurRad="38100" dist="38100" dir="2700000" algn="tl">
                    <a:srgbClr val="000000"/>
                  </a:outerShdw>
                </a:effectLst>
                <a:latin typeface="+mn-lt"/>
              </a:defRPr>
            </a:lvl6pPr>
            <a:lvl7pPr marL="3119438" indent="-244475" algn="l" defTabSz="979488" rtl="0" eaLnBrk="0" fontAlgn="base" hangingPunct="0">
              <a:spcBef>
                <a:spcPct val="20000"/>
              </a:spcBef>
              <a:spcAft>
                <a:spcPct val="0"/>
              </a:spcAft>
              <a:buChar char="•"/>
              <a:defRPr kumimoji="1" sz="2100">
                <a:solidFill>
                  <a:schemeClr val="tx1"/>
                </a:solidFill>
                <a:effectLst>
                  <a:outerShdw blurRad="38100" dist="38100" dir="2700000" algn="tl">
                    <a:srgbClr val="000000"/>
                  </a:outerShdw>
                </a:effectLst>
                <a:latin typeface="+mn-lt"/>
              </a:defRPr>
            </a:lvl7pPr>
            <a:lvl8pPr marL="3576638" indent="-244475" algn="l" defTabSz="979488" rtl="0" eaLnBrk="0" fontAlgn="base" hangingPunct="0">
              <a:spcBef>
                <a:spcPct val="20000"/>
              </a:spcBef>
              <a:spcAft>
                <a:spcPct val="0"/>
              </a:spcAft>
              <a:buChar char="•"/>
              <a:defRPr kumimoji="1" sz="2100">
                <a:solidFill>
                  <a:schemeClr val="tx1"/>
                </a:solidFill>
                <a:effectLst>
                  <a:outerShdw blurRad="38100" dist="38100" dir="2700000" algn="tl">
                    <a:srgbClr val="000000"/>
                  </a:outerShdw>
                </a:effectLst>
                <a:latin typeface="+mn-lt"/>
              </a:defRPr>
            </a:lvl8pPr>
            <a:lvl9pPr marL="4033838" indent="-244475" algn="l" defTabSz="979488" rtl="0" eaLnBrk="0" fontAlgn="base" hangingPunct="0">
              <a:spcBef>
                <a:spcPct val="20000"/>
              </a:spcBef>
              <a:spcAft>
                <a:spcPct val="0"/>
              </a:spcAft>
              <a:buChar char="•"/>
              <a:defRPr kumimoji="1" sz="2100">
                <a:solidFill>
                  <a:schemeClr val="tx1"/>
                </a:solidFill>
                <a:effectLst>
                  <a:outerShdw blurRad="38100" dist="38100" dir="2700000" algn="tl">
                    <a:srgbClr val="000000"/>
                  </a:outerShdw>
                </a:effectLst>
                <a:latin typeface="+mn-lt"/>
              </a:defRPr>
            </a:lvl9pPr>
          </a:lstStyle>
          <a:p>
            <a:pPr>
              <a:buNone/>
              <a:defRPr/>
            </a:pPr>
            <a:r>
              <a:rPr lang="en-US" sz="3000" b="1" u="sng" kern="0" dirty="0">
                <a:solidFill>
                  <a:schemeClr val="tx2"/>
                </a:solidFill>
                <a:effectLst/>
                <a:latin typeface="Arial"/>
              </a:rPr>
              <a:t>Detention:</a:t>
            </a:r>
            <a:r>
              <a:rPr lang="en-US" sz="3000" kern="0" dirty="0">
                <a:solidFill>
                  <a:schemeClr val="tx2"/>
                </a:solidFill>
                <a:effectLst/>
                <a:latin typeface="Arial"/>
              </a:rPr>
              <a:t> temporarily holding water until conditions for release are met; object is to control discharge rates to reduce impact on downstream receiving systems.</a:t>
            </a:r>
          </a:p>
          <a:p>
            <a:pPr>
              <a:buNone/>
              <a:defRPr/>
            </a:pPr>
            <a:r>
              <a:rPr lang="en-US" sz="3000" b="1" u="sng" kern="0" dirty="0">
                <a:solidFill>
                  <a:schemeClr val="tx2"/>
                </a:solidFill>
                <a:effectLst/>
                <a:latin typeface="Arial"/>
              </a:rPr>
              <a:t>Retention:</a:t>
            </a:r>
            <a:r>
              <a:rPr lang="en-US" sz="3000" kern="0" dirty="0">
                <a:solidFill>
                  <a:schemeClr val="tx2"/>
                </a:solidFill>
                <a:effectLst/>
                <a:latin typeface="Arial"/>
              </a:rPr>
              <a:t> preventing water from discharging into receiving waters; water is held until it is lost to percolation, evapotranspiration or evaporation.</a:t>
            </a:r>
          </a:p>
        </p:txBody>
      </p:sp>
    </p:spTree>
    <p:extLst>
      <p:ext uri="{BB962C8B-B14F-4D97-AF65-F5344CB8AC3E}">
        <p14:creationId xmlns:p14="http://schemas.microsoft.com/office/powerpoint/2010/main" val="8022354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71642"/>
            <a:ext cx="10972800" cy="1066800"/>
          </a:xfrm>
        </p:spPr>
        <p:txBody>
          <a:bodyPr>
            <a:normAutofit/>
          </a:bodyPr>
          <a:lstStyle/>
          <a:p>
            <a:pPr algn="ctr"/>
            <a:r>
              <a:rPr lang="en-US" b="1" dirty="0">
                <a:latin typeface="Arial" panose="020B0604020202020204" pitchFamily="34" charset="0"/>
                <a:cs typeface="Arial" panose="020B0604020202020204" pitchFamily="34" charset="0"/>
              </a:rPr>
              <a:t>Rainfall Detention BMP</a:t>
            </a:r>
          </a:p>
        </p:txBody>
      </p:sp>
      <p:sp>
        <p:nvSpPr>
          <p:cNvPr id="3" name="Content Placeholder 2"/>
          <p:cNvSpPr>
            <a:spLocks noGrp="1"/>
          </p:cNvSpPr>
          <p:nvPr>
            <p:ph idx="1"/>
          </p:nvPr>
        </p:nvSpPr>
        <p:spPr>
          <a:xfrm>
            <a:off x="457200" y="2109463"/>
            <a:ext cx="8229600" cy="4325112"/>
          </a:xfrm>
        </p:spPr>
        <p:txBody>
          <a:bodyPr>
            <a:normAutofit fontScale="92500"/>
          </a:bodyPr>
          <a:lstStyle/>
          <a:p>
            <a:pPr>
              <a:spcAft>
                <a:spcPts val="600"/>
              </a:spcAft>
              <a:buClr>
                <a:schemeClr val="accent2"/>
              </a:buClr>
              <a:buFont typeface="Arial" panose="020B0604020202020204" pitchFamily="34" charset="0"/>
              <a:buChar char="•"/>
            </a:pPr>
            <a:r>
              <a:rPr lang="en-US" b="1" u="sng" dirty="0" smtClean="0">
                <a:solidFill>
                  <a:schemeClr val="tx2"/>
                </a:solidFill>
                <a:latin typeface="Arial" panose="020B0604020202020204" pitchFamily="34" charset="0"/>
                <a:cs typeface="Arial" panose="020B0604020202020204" pitchFamily="34" charset="0"/>
              </a:rPr>
              <a:t>Goal:</a:t>
            </a:r>
            <a:r>
              <a:rPr lang="en-US" dirty="0" smtClean="0">
                <a:solidFill>
                  <a:schemeClr val="tx2"/>
                </a:solidFill>
                <a:latin typeface="Arial" panose="020B0604020202020204" pitchFamily="34" charset="0"/>
                <a:cs typeface="Arial" panose="020B0604020202020204" pitchFamily="34" charset="0"/>
              </a:rPr>
              <a:t> reduce volume of water pumped off-farm</a:t>
            </a:r>
          </a:p>
          <a:p>
            <a:pPr>
              <a:spcAft>
                <a:spcPts val="600"/>
              </a:spcAft>
              <a:buClr>
                <a:schemeClr val="accent2"/>
              </a:buClr>
              <a:buFont typeface="Arial" panose="020B0604020202020204" pitchFamily="34" charset="0"/>
              <a:buChar char="•"/>
            </a:pPr>
            <a:r>
              <a:rPr lang="en-US" b="1" u="sng" dirty="0" smtClean="0">
                <a:solidFill>
                  <a:schemeClr val="tx2"/>
                </a:solidFill>
                <a:latin typeface="Arial" panose="020B0604020202020204" pitchFamily="34" charset="0"/>
                <a:cs typeface="Arial" panose="020B0604020202020204" pitchFamily="34" charset="0"/>
              </a:rPr>
              <a:t>Benefits:</a:t>
            </a:r>
            <a:r>
              <a:rPr lang="en-US" dirty="0" smtClean="0">
                <a:solidFill>
                  <a:schemeClr val="tx2"/>
                </a:solidFill>
                <a:latin typeface="Arial" panose="020B0604020202020204" pitchFamily="34" charset="0"/>
                <a:cs typeface="Arial" panose="020B0604020202020204" pitchFamily="34" charset="0"/>
              </a:rPr>
              <a:t> reduced P concentration and soil subsidence </a:t>
            </a:r>
          </a:p>
          <a:p>
            <a:pPr>
              <a:spcAft>
                <a:spcPts val="600"/>
              </a:spcAft>
              <a:buClr>
                <a:schemeClr val="accent2"/>
              </a:buClr>
              <a:buFont typeface="Arial" panose="020B0604020202020204" pitchFamily="34" charset="0"/>
              <a:buChar char="•"/>
            </a:pPr>
            <a:r>
              <a:rPr lang="en-US" b="1" u="sng" dirty="0" smtClean="0">
                <a:solidFill>
                  <a:schemeClr val="tx2"/>
                </a:solidFill>
                <a:latin typeface="Arial" panose="020B0604020202020204" pitchFamily="34" charset="0"/>
                <a:cs typeface="Arial" panose="020B0604020202020204" pitchFamily="34" charset="0"/>
              </a:rPr>
              <a:t>Risks:</a:t>
            </a:r>
            <a:r>
              <a:rPr lang="en-US" dirty="0" smtClean="0">
                <a:solidFill>
                  <a:schemeClr val="tx2"/>
                </a:solidFill>
                <a:latin typeface="Arial" panose="020B0604020202020204" pitchFamily="34" charset="0"/>
                <a:cs typeface="Arial" panose="020B0604020202020204" pitchFamily="34" charset="0"/>
              </a:rPr>
              <a:t> higher water tables may harm crops and reduce yields </a:t>
            </a:r>
          </a:p>
          <a:p>
            <a:pPr>
              <a:spcAft>
                <a:spcPts val="600"/>
              </a:spcAft>
              <a:buClr>
                <a:schemeClr val="accent2"/>
              </a:buClr>
              <a:buFont typeface="Arial" panose="020B0604020202020204" pitchFamily="34" charset="0"/>
              <a:buChar char="•"/>
            </a:pPr>
            <a:r>
              <a:rPr lang="en-US" b="1" u="sng" dirty="0" smtClean="0">
                <a:solidFill>
                  <a:schemeClr val="tx2"/>
                </a:solidFill>
                <a:latin typeface="Arial" panose="020B0604020202020204" pitchFamily="34" charset="0"/>
                <a:cs typeface="Arial" panose="020B0604020202020204" pitchFamily="34" charset="0"/>
              </a:rPr>
              <a:t>Processes</a:t>
            </a:r>
            <a:r>
              <a:rPr lang="en-US" b="1" u="sng" dirty="0" smtClean="0">
                <a:solidFill>
                  <a:schemeClr val="tx2"/>
                </a:solidFill>
                <a:latin typeface="Arial" panose="020B0604020202020204" pitchFamily="34" charset="0"/>
                <a:cs typeface="Arial" panose="020B0604020202020204" pitchFamily="34" charset="0"/>
              </a:rPr>
              <a:t>:</a:t>
            </a:r>
            <a:r>
              <a:rPr lang="en-US" dirty="0" smtClean="0">
                <a:solidFill>
                  <a:schemeClr val="tx2"/>
                </a:solidFill>
                <a:latin typeface="Arial" panose="020B0604020202020204" pitchFamily="34" charset="0"/>
                <a:cs typeface="Arial" panose="020B0604020202020204" pitchFamily="34" charset="0"/>
              </a:rPr>
              <a:t> ET, water transfer, </a:t>
            </a:r>
            <a:r>
              <a:rPr lang="en-US" dirty="0" smtClean="0">
                <a:solidFill>
                  <a:schemeClr val="tx2"/>
                </a:solidFill>
                <a:latin typeface="Arial" panose="020B0604020202020204" pitchFamily="34" charset="0"/>
                <a:cs typeface="Arial" panose="020B0604020202020204" pitchFamily="34" charset="0"/>
              </a:rPr>
              <a:t>water-tolerant crops</a:t>
            </a:r>
          </a:p>
          <a:p>
            <a:pPr>
              <a:buClr>
                <a:schemeClr val="accent2"/>
              </a:buClr>
              <a:buFont typeface="Arial" panose="020B0604020202020204" pitchFamily="34" charset="0"/>
              <a:buChar char="•"/>
            </a:pPr>
            <a:r>
              <a:rPr lang="en-US" b="1" u="sng" dirty="0" smtClean="0">
                <a:solidFill>
                  <a:schemeClr val="tx2"/>
                </a:solidFill>
                <a:latin typeface="Arial" panose="020B0604020202020204" pitchFamily="34" charset="0"/>
                <a:cs typeface="Arial" panose="020B0604020202020204" pitchFamily="34" charset="0"/>
              </a:rPr>
              <a:t>Unknown:</a:t>
            </a:r>
            <a:r>
              <a:rPr lang="en-US" dirty="0" smtClean="0">
                <a:solidFill>
                  <a:schemeClr val="tx2"/>
                </a:solidFill>
                <a:latin typeface="Arial" panose="020B0604020202020204" pitchFamily="34" charset="0"/>
                <a:cs typeface="Arial" panose="020B0604020202020204" pitchFamily="34" charset="0"/>
              </a:rPr>
              <a:t> subsurface drainage/seepage </a:t>
            </a:r>
            <a:r>
              <a:rPr lang="en-US" dirty="0" err="1" smtClean="0">
                <a:solidFill>
                  <a:schemeClr val="tx2"/>
                </a:solidFill>
                <a:latin typeface="Arial" panose="020B0604020202020204" pitchFamily="34" charset="0"/>
                <a:cs typeface="Arial" panose="020B0604020202020204" pitchFamily="34" charset="0"/>
              </a:rPr>
              <a:t>shellrock</a:t>
            </a:r>
            <a:r>
              <a:rPr lang="en-US" dirty="0" smtClean="0">
                <a:solidFill>
                  <a:schemeClr val="tx2"/>
                </a:solidFill>
                <a:latin typeface="Arial" panose="020B0604020202020204" pitchFamily="34" charset="0"/>
                <a:cs typeface="Arial" panose="020B0604020202020204" pitchFamily="34" charset="0"/>
              </a:rPr>
              <a:t> </a:t>
            </a:r>
          </a:p>
          <a:p>
            <a:pPr>
              <a:buClr>
                <a:schemeClr val="accent2"/>
              </a:buClr>
              <a:buFont typeface="Arial" panose="020B0604020202020204" pitchFamily="34" charset="0"/>
              <a:buChar char="•"/>
            </a:pPr>
            <a:endParaRPr lang="en-US" dirty="0">
              <a:solidFill>
                <a:schemeClr val="tx2"/>
              </a:solidFill>
              <a:latin typeface="Arial" panose="020B0604020202020204" pitchFamily="34" charset="0"/>
              <a:cs typeface="Arial" panose="020B0604020202020204" pitchFamily="34" charset="0"/>
            </a:endParaRPr>
          </a:p>
          <a:p>
            <a:pPr>
              <a:buClr>
                <a:schemeClr val="accent2"/>
              </a:buClr>
            </a:pPr>
            <a:r>
              <a:rPr lang="en-US" dirty="0">
                <a:solidFill>
                  <a:schemeClr val="tx2"/>
                </a:solidFill>
                <a:latin typeface="Arial" panose="020B0604020202020204" pitchFamily="34" charset="0"/>
                <a:cs typeface="Arial" panose="020B0604020202020204" pitchFamily="34" charset="0"/>
              </a:rPr>
              <a:t>C</a:t>
            </a:r>
            <a:r>
              <a:rPr lang="en-US" dirty="0" smtClean="0">
                <a:solidFill>
                  <a:schemeClr val="tx2"/>
                </a:solidFill>
                <a:latin typeface="Arial" panose="020B0604020202020204" pitchFamily="34" charset="0"/>
                <a:cs typeface="Arial" panose="020B0604020202020204" pitchFamily="34" charset="0"/>
              </a:rPr>
              <a:t>ompletely </a:t>
            </a:r>
            <a:r>
              <a:rPr lang="en-US" dirty="0" smtClean="0">
                <a:solidFill>
                  <a:schemeClr val="tx2"/>
                </a:solidFill>
                <a:latin typeface="Arial" panose="020B0604020202020204" pitchFamily="34" charset="0"/>
                <a:cs typeface="Arial" panose="020B0604020202020204" pitchFamily="34" charset="0"/>
              </a:rPr>
              <a:t>farm-specific </a:t>
            </a:r>
          </a:p>
          <a:p>
            <a:pPr>
              <a:buClr>
                <a:schemeClr val="accent2"/>
              </a:buClr>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91131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04672"/>
            <a:ext cx="10972800" cy="1066800"/>
          </a:xfrm>
        </p:spPr>
        <p:txBody>
          <a:bodyPr>
            <a:normAutofit/>
          </a:bodyPr>
          <a:lstStyle/>
          <a:p>
            <a:pPr algn="ctr"/>
            <a:r>
              <a:rPr lang="en-US" b="1" dirty="0">
                <a:latin typeface="Arial" panose="020B0604020202020204" pitchFamily="34" charset="0"/>
                <a:cs typeface="Arial" panose="020B0604020202020204" pitchFamily="34" charset="0"/>
              </a:rPr>
              <a:t>EAA Farm P Load Calculation </a:t>
            </a:r>
          </a:p>
        </p:txBody>
      </p:sp>
      <p:sp>
        <p:nvSpPr>
          <p:cNvPr id="3" name="Content Placeholder 2"/>
          <p:cNvSpPr>
            <a:spLocks noGrp="1"/>
          </p:cNvSpPr>
          <p:nvPr>
            <p:ph idx="1"/>
          </p:nvPr>
        </p:nvSpPr>
        <p:spPr>
          <a:xfrm>
            <a:off x="326572" y="2002349"/>
            <a:ext cx="8444204" cy="4681728"/>
          </a:xfrm>
        </p:spPr>
        <p:txBody>
          <a:bodyPr>
            <a:normAutofit/>
          </a:bodyPr>
          <a:lstStyle/>
          <a:p>
            <a:pPr marL="109725" indent="0" algn="ctr">
              <a:spcAft>
                <a:spcPts val="1200"/>
              </a:spcAft>
              <a:buClr>
                <a:schemeClr val="accent2"/>
              </a:buClr>
              <a:buNone/>
            </a:pPr>
            <a:r>
              <a:rPr lang="en-US" b="1" u="sng" dirty="0" smtClean="0">
                <a:solidFill>
                  <a:schemeClr val="tx2"/>
                </a:solidFill>
                <a:latin typeface="Arial" panose="020B0604020202020204" pitchFamily="34" charset="0"/>
                <a:cs typeface="Arial" panose="020B0604020202020204" pitchFamily="34" charset="0"/>
              </a:rPr>
              <a:t>Farm P Load</a:t>
            </a:r>
            <a:r>
              <a:rPr lang="en-US" b="1" dirty="0" smtClean="0">
                <a:solidFill>
                  <a:schemeClr val="tx2"/>
                </a:solidFill>
                <a:latin typeface="Arial" panose="020B0604020202020204" pitchFamily="34" charset="0"/>
                <a:cs typeface="Arial" panose="020B0604020202020204" pitchFamily="34" charset="0"/>
              </a:rPr>
              <a:t> = </a:t>
            </a:r>
            <a:r>
              <a:rPr lang="en-US" b="1" u="sng" dirty="0" smtClean="0">
                <a:solidFill>
                  <a:schemeClr val="tx2"/>
                </a:solidFill>
                <a:latin typeface="Arial" panose="020B0604020202020204" pitchFamily="34" charset="0"/>
                <a:cs typeface="Arial" panose="020B0604020202020204" pitchFamily="34" charset="0"/>
              </a:rPr>
              <a:t>Volume</a:t>
            </a:r>
            <a:r>
              <a:rPr lang="en-US" b="1" dirty="0" smtClean="0">
                <a:solidFill>
                  <a:schemeClr val="tx2"/>
                </a:solidFill>
                <a:latin typeface="Arial" panose="020B0604020202020204" pitchFamily="34" charset="0"/>
                <a:cs typeface="Arial" panose="020B0604020202020204" pitchFamily="34" charset="0"/>
              </a:rPr>
              <a:t> x </a:t>
            </a:r>
            <a:r>
              <a:rPr lang="en-US" b="1" u="sng" dirty="0" smtClean="0">
                <a:solidFill>
                  <a:schemeClr val="tx2"/>
                </a:solidFill>
                <a:latin typeface="Arial" panose="020B0604020202020204" pitchFamily="34" charset="0"/>
                <a:cs typeface="Arial" panose="020B0604020202020204" pitchFamily="34" charset="0"/>
              </a:rPr>
              <a:t>Concentration</a:t>
            </a:r>
            <a:r>
              <a:rPr lang="en-US" b="1" dirty="0" smtClean="0">
                <a:solidFill>
                  <a:schemeClr val="tx2"/>
                </a:solidFill>
                <a:latin typeface="Arial" panose="020B0604020202020204" pitchFamily="34" charset="0"/>
                <a:cs typeface="Arial" panose="020B0604020202020204" pitchFamily="34" charset="0"/>
              </a:rPr>
              <a:t> </a:t>
            </a:r>
            <a:endParaRPr lang="en-US" b="1" dirty="0">
              <a:solidFill>
                <a:schemeClr val="tx2"/>
              </a:solidFill>
              <a:latin typeface="Arial" panose="020B0604020202020204" pitchFamily="34" charset="0"/>
              <a:cs typeface="Arial" panose="020B0604020202020204" pitchFamily="34" charset="0"/>
            </a:endParaRPr>
          </a:p>
          <a:p>
            <a:pPr marL="109725" indent="0">
              <a:buClr>
                <a:schemeClr val="accent2"/>
              </a:buClr>
              <a:buNone/>
            </a:pPr>
            <a:r>
              <a:rPr lang="en-US" b="1" dirty="0" smtClean="0">
                <a:solidFill>
                  <a:schemeClr val="tx2"/>
                </a:solidFill>
                <a:latin typeface="Arial" panose="020B0604020202020204" pitchFamily="34" charset="0"/>
                <a:cs typeface="Arial" panose="020B0604020202020204" pitchFamily="34" charset="0"/>
              </a:rPr>
              <a:t>Reduce </a:t>
            </a:r>
            <a:r>
              <a:rPr lang="en-US" b="1" u="sng" dirty="0" smtClean="0">
                <a:solidFill>
                  <a:schemeClr val="tx2"/>
                </a:solidFill>
                <a:latin typeface="Arial" panose="020B0604020202020204" pitchFamily="34" charset="0"/>
                <a:cs typeface="Arial" panose="020B0604020202020204" pitchFamily="34" charset="0"/>
              </a:rPr>
              <a:t>volume</a:t>
            </a:r>
            <a:r>
              <a:rPr lang="en-US" b="1" dirty="0" smtClean="0">
                <a:solidFill>
                  <a:schemeClr val="tx2"/>
                </a:solidFill>
                <a:latin typeface="Arial" panose="020B0604020202020204" pitchFamily="34" charset="0"/>
                <a:cs typeface="Arial" panose="020B0604020202020204" pitchFamily="34" charset="0"/>
              </a:rPr>
              <a:t> pumped off farm</a:t>
            </a:r>
          </a:p>
          <a:p>
            <a:pPr>
              <a:buClr>
                <a:schemeClr val="accent2"/>
              </a:buClr>
            </a:pPr>
            <a:r>
              <a:rPr lang="en-US" sz="2000" dirty="0">
                <a:solidFill>
                  <a:schemeClr val="tx2"/>
                </a:solidFill>
                <a:latin typeface="Arial" panose="020B0604020202020204" pitchFamily="34" charset="0"/>
                <a:cs typeface="Arial" panose="020B0604020202020204" pitchFamily="34" charset="0"/>
              </a:rPr>
              <a:t>Rainfall: amount and distribution </a:t>
            </a:r>
          </a:p>
          <a:p>
            <a:pPr>
              <a:buClr>
                <a:schemeClr val="accent2"/>
              </a:buClr>
            </a:pPr>
            <a:r>
              <a:rPr lang="en-US" sz="2000" dirty="0">
                <a:solidFill>
                  <a:schemeClr val="tx2"/>
                </a:solidFill>
                <a:latin typeface="Arial" panose="020B0604020202020204" pitchFamily="34" charset="0"/>
                <a:cs typeface="Arial" panose="020B0604020202020204" pitchFamily="34" charset="0"/>
              </a:rPr>
              <a:t>Drainage needs of crop</a:t>
            </a:r>
          </a:p>
          <a:p>
            <a:pPr>
              <a:buClr>
                <a:schemeClr val="accent2"/>
              </a:buClr>
            </a:pPr>
            <a:r>
              <a:rPr lang="en-US" sz="2000" dirty="0">
                <a:solidFill>
                  <a:schemeClr val="tx2"/>
                </a:solidFill>
                <a:latin typeface="Arial" panose="020B0604020202020204" pitchFamily="34" charset="0"/>
                <a:cs typeface="Arial" panose="020B0604020202020204" pitchFamily="34" charset="0"/>
              </a:rPr>
              <a:t>Irrigation methods, quantity, capacity </a:t>
            </a:r>
          </a:p>
          <a:p>
            <a:pPr>
              <a:spcAft>
                <a:spcPts val="1200"/>
              </a:spcAft>
              <a:buClr>
                <a:schemeClr val="accent2"/>
              </a:buClr>
            </a:pPr>
            <a:r>
              <a:rPr lang="en-US" sz="2000" dirty="0">
                <a:solidFill>
                  <a:schemeClr val="tx2"/>
                </a:solidFill>
                <a:latin typeface="Arial" panose="020B0604020202020204" pitchFamily="34" charset="0"/>
                <a:cs typeface="Arial" panose="020B0604020202020204" pitchFamily="34" charset="0"/>
              </a:rPr>
              <a:t>Seepage into and off farm </a:t>
            </a:r>
          </a:p>
          <a:p>
            <a:pPr marL="109725" indent="0">
              <a:buClr>
                <a:schemeClr val="accent2"/>
              </a:buClr>
              <a:buNone/>
            </a:pPr>
            <a:r>
              <a:rPr lang="en-US" b="1" dirty="0" smtClean="0">
                <a:solidFill>
                  <a:schemeClr val="tx2"/>
                </a:solidFill>
                <a:latin typeface="Arial" panose="020B0604020202020204" pitchFamily="34" charset="0"/>
                <a:cs typeface="Arial" panose="020B0604020202020204" pitchFamily="34" charset="0"/>
              </a:rPr>
              <a:t>Lower </a:t>
            </a:r>
            <a:r>
              <a:rPr lang="en-US" b="1" u="sng" dirty="0" smtClean="0">
                <a:solidFill>
                  <a:schemeClr val="tx2"/>
                </a:solidFill>
                <a:latin typeface="Arial" panose="020B0604020202020204" pitchFamily="34" charset="0"/>
                <a:cs typeface="Arial" panose="020B0604020202020204" pitchFamily="34" charset="0"/>
              </a:rPr>
              <a:t>concentration</a:t>
            </a:r>
            <a:r>
              <a:rPr lang="en-US" b="1" dirty="0" smtClean="0">
                <a:solidFill>
                  <a:schemeClr val="tx2"/>
                </a:solidFill>
                <a:latin typeface="Arial" panose="020B0604020202020204" pitchFamily="34" charset="0"/>
                <a:cs typeface="Arial" panose="020B0604020202020204" pitchFamily="34" charset="0"/>
              </a:rPr>
              <a:t> of P in drainage water </a:t>
            </a:r>
          </a:p>
          <a:p>
            <a:pPr>
              <a:buClr>
                <a:schemeClr val="accent2"/>
              </a:buClr>
            </a:pPr>
            <a:r>
              <a:rPr lang="en-US" sz="2000" dirty="0">
                <a:solidFill>
                  <a:schemeClr val="tx2"/>
                </a:solidFill>
                <a:latin typeface="Arial" panose="020B0604020202020204" pitchFamily="34" charset="0"/>
                <a:cs typeface="Arial" panose="020B0604020202020204" pitchFamily="34" charset="0"/>
              </a:rPr>
              <a:t>Soil oxidation (subsidence) </a:t>
            </a:r>
          </a:p>
          <a:p>
            <a:pPr>
              <a:buClr>
                <a:schemeClr val="accent2"/>
              </a:buClr>
            </a:pPr>
            <a:r>
              <a:rPr lang="en-US" sz="2000" dirty="0">
                <a:solidFill>
                  <a:schemeClr val="tx2"/>
                </a:solidFill>
                <a:latin typeface="Arial" panose="020B0604020202020204" pitchFamily="34" charset="0"/>
                <a:cs typeface="Arial" panose="020B0604020202020204" pitchFamily="34" charset="0"/>
              </a:rPr>
              <a:t>Irrigation water quality </a:t>
            </a:r>
          </a:p>
          <a:p>
            <a:pPr>
              <a:buClr>
                <a:schemeClr val="accent2"/>
              </a:buClr>
            </a:pPr>
            <a:r>
              <a:rPr lang="en-US" sz="2000" dirty="0">
                <a:solidFill>
                  <a:schemeClr val="tx2"/>
                </a:solidFill>
                <a:latin typeface="Arial" panose="020B0604020202020204" pitchFamily="34" charset="0"/>
                <a:cs typeface="Arial" panose="020B0604020202020204" pitchFamily="34" charset="0"/>
              </a:rPr>
              <a:t>Fertilizer use efficiency </a:t>
            </a:r>
          </a:p>
          <a:p>
            <a:pPr>
              <a:buClr>
                <a:schemeClr val="accent2"/>
              </a:buClr>
            </a:pPr>
            <a:r>
              <a:rPr lang="en-US" sz="2000" dirty="0">
                <a:solidFill>
                  <a:schemeClr val="tx2"/>
                </a:solidFill>
                <a:latin typeface="Arial" panose="020B0604020202020204" pitchFamily="34" charset="0"/>
                <a:cs typeface="Arial" panose="020B0604020202020204" pitchFamily="34" charset="0"/>
              </a:rPr>
              <a:t>Cover and rotational crops </a:t>
            </a:r>
          </a:p>
        </p:txBody>
      </p:sp>
    </p:spTree>
    <p:extLst>
      <p:ext uri="{BB962C8B-B14F-4D97-AF65-F5344CB8AC3E}">
        <p14:creationId xmlns:p14="http://schemas.microsoft.com/office/powerpoint/2010/main" val="16582608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04672"/>
            <a:ext cx="10972800" cy="1066800"/>
          </a:xfrm>
        </p:spPr>
        <p:txBody>
          <a:bodyPr>
            <a:normAutofit/>
          </a:bodyPr>
          <a:lstStyle/>
          <a:p>
            <a:pPr algn="ctr"/>
            <a:r>
              <a:rPr lang="en-US" b="1" dirty="0">
                <a:latin typeface="Arial" panose="020B0604020202020204" pitchFamily="34" charset="0"/>
                <a:cs typeface="Arial" panose="020B0604020202020204" pitchFamily="34" charset="0"/>
              </a:rPr>
              <a:t>Water Detention Methods  </a:t>
            </a:r>
          </a:p>
        </p:txBody>
      </p:sp>
      <p:sp>
        <p:nvSpPr>
          <p:cNvPr id="3" name="Content Placeholder 2"/>
          <p:cNvSpPr>
            <a:spLocks noGrp="1"/>
          </p:cNvSpPr>
          <p:nvPr>
            <p:ph idx="1"/>
          </p:nvPr>
        </p:nvSpPr>
        <p:spPr>
          <a:xfrm>
            <a:off x="214601" y="2030342"/>
            <a:ext cx="7445829" cy="4681728"/>
          </a:xfrm>
        </p:spPr>
        <p:txBody>
          <a:bodyPr/>
          <a:lstStyle/>
          <a:p>
            <a:pPr>
              <a:buClr>
                <a:schemeClr val="accent2"/>
              </a:buClr>
            </a:pPr>
            <a:r>
              <a:rPr lang="en-US" sz="3200" b="1" dirty="0">
                <a:solidFill>
                  <a:schemeClr val="tx2"/>
                </a:solidFill>
                <a:latin typeface="Arial" panose="020B0604020202020204" pitchFamily="34" charset="0"/>
                <a:cs typeface="Arial" panose="020B0604020202020204" pitchFamily="34" charset="0"/>
              </a:rPr>
              <a:t>Rainfall detention </a:t>
            </a:r>
          </a:p>
          <a:p>
            <a:pPr lvl="1"/>
            <a:r>
              <a:rPr lang="en-US" sz="2800" dirty="0">
                <a:solidFill>
                  <a:schemeClr val="tx2"/>
                </a:solidFill>
                <a:latin typeface="Arial" panose="020B0604020202020204" pitchFamily="34" charset="0"/>
                <a:cs typeface="Arial" panose="020B0604020202020204" pitchFamily="34" charset="0"/>
              </a:rPr>
              <a:t>Selected fields with high/low water tables </a:t>
            </a:r>
          </a:p>
          <a:p>
            <a:pPr lvl="2">
              <a:spcAft>
                <a:spcPts val="1200"/>
              </a:spcAft>
            </a:pPr>
            <a:r>
              <a:rPr lang="en-US" dirty="0" smtClean="0">
                <a:solidFill>
                  <a:schemeClr val="tx2"/>
                </a:solidFill>
                <a:latin typeface="Arial" panose="020B0604020202020204" pitchFamily="34" charset="0"/>
                <a:cs typeface="Arial" panose="020B0604020202020204" pitchFamily="34" charset="0"/>
              </a:rPr>
              <a:t>Booster pumps, gates, culverts</a:t>
            </a:r>
          </a:p>
          <a:p>
            <a:pPr lvl="1"/>
            <a:r>
              <a:rPr lang="en-US" sz="2800" dirty="0">
                <a:solidFill>
                  <a:schemeClr val="tx2"/>
                </a:solidFill>
                <a:latin typeface="Arial" panose="020B0604020202020204" pitchFamily="34" charset="0"/>
                <a:cs typeface="Arial" panose="020B0604020202020204" pitchFamily="34" charset="0"/>
              </a:rPr>
              <a:t>On-farm water storage areas</a:t>
            </a:r>
          </a:p>
          <a:p>
            <a:pPr lvl="2"/>
            <a:r>
              <a:rPr lang="en-US" dirty="0" smtClean="0">
                <a:solidFill>
                  <a:schemeClr val="tx2"/>
                </a:solidFill>
                <a:latin typeface="Arial" panose="020B0604020202020204" pitchFamily="34" charset="0"/>
                <a:cs typeface="Arial" panose="020B0604020202020204" pitchFamily="34" charset="0"/>
              </a:rPr>
              <a:t>Retention ponds</a:t>
            </a:r>
          </a:p>
          <a:p>
            <a:pPr lvl="2">
              <a:spcAft>
                <a:spcPts val="1200"/>
              </a:spcAft>
            </a:pPr>
            <a:r>
              <a:rPr lang="en-US" dirty="0" smtClean="0">
                <a:solidFill>
                  <a:schemeClr val="tx2"/>
                </a:solidFill>
                <a:latin typeface="Arial" panose="020B0604020202020204" pitchFamily="34" charset="0"/>
                <a:cs typeface="Arial" panose="020B0604020202020204" pitchFamily="34" charset="0"/>
              </a:rPr>
              <a:t>Seasonally flooded fields or blocks </a:t>
            </a:r>
          </a:p>
          <a:p>
            <a:pPr lvl="1"/>
            <a:r>
              <a:rPr lang="en-US" sz="2800" dirty="0">
                <a:solidFill>
                  <a:schemeClr val="tx2"/>
                </a:solidFill>
                <a:latin typeface="Arial" panose="020B0604020202020204" pitchFamily="34" charset="0"/>
                <a:cs typeface="Arial" panose="020B0604020202020204" pitchFamily="34" charset="0"/>
              </a:rPr>
              <a:t>Higher water tables across whole farm </a:t>
            </a:r>
          </a:p>
          <a:p>
            <a:pPr lvl="2"/>
            <a:r>
              <a:rPr lang="en-US" dirty="0" smtClean="0">
                <a:solidFill>
                  <a:schemeClr val="tx2"/>
                </a:solidFill>
                <a:latin typeface="Arial" panose="020B0604020202020204" pitchFamily="34" charset="0"/>
                <a:cs typeface="Arial" panose="020B0604020202020204" pitchFamily="34" charset="0"/>
              </a:rPr>
              <a:t>Use of water tolerant crops/varieties </a:t>
            </a:r>
          </a:p>
          <a:p>
            <a:pPr lvl="2"/>
            <a:r>
              <a:rPr lang="en-US" dirty="0" smtClean="0">
                <a:solidFill>
                  <a:schemeClr val="tx2"/>
                </a:solidFill>
                <a:latin typeface="Arial" panose="020B0604020202020204" pitchFamily="34" charset="0"/>
                <a:cs typeface="Arial" panose="020B0604020202020204" pitchFamily="34" charset="0"/>
              </a:rPr>
              <a:t>Regulated pumping practices </a:t>
            </a:r>
          </a:p>
          <a:p>
            <a:pPr marL="109725" indent="0">
              <a:buClr>
                <a:schemeClr val="accent2"/>
              </a:buClr>
              <a:buNone/>
            </a:pPr>
            <a:endParaRPr lang="en-US" sz="20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80206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75" name="Rectangle 15"/>
          <p:cNvSpPr>
            <a:spLocks noChangeArrowheads="1"/>
          </p:cNvSpPr>
          <p:nvPr/>
        </p:nvSpPr>
        <p:spPr bwMode="auto">
          <a:xfrm>
            <a:off x="3692910" y="5061619"/>
            <a:ext cx="947739" cy="1447800"/>
          </a:xfrm>
          <a:prstGeom prst="rect">
            <a:avLst/>
          </a:prstGeom>
          <a:solidFill>
            <a:srgbClr val="92D050"/>
          </a:solidFill>
          <a:ln w="19050" cap="sq">
            <a:noFill/>
            <a:miter lim="800000"/>
            <a:headEnd type="none" w="sm" len="sm"/>
            <a:tailEnd type="none" w="sm" len="sm"/>
          </a:ln>
          <a:effectLst/>
        </p:spPr>
        <p:txBody>
          <a:bodyPr wrap="none" anchor="ctr"/>
          <a:lstStyle/>
          <a:p>
            <a:pPr>
              <a:defRPr/>
            </a:pPr>
            <a:endParaRPr lang="en-US">
              <a:latin typeface="Arial" charset="0"/>
            </a:endParaRPr>
          </a:p>
        </p:txBody>
      </p:sp>
      <p:sp>
        <p:nvSpPr>
          <p:cNvPr id="66573" name="Rectangle 13"/>
          <p:cNvSpPr>
            <a:spLocks noChangeArrowheads="1"/>
          </p:cNvSpPr>
          <p:nvPr/>
        </p:nvSpPr>
        <p:spPr bwMode="auto">
          <a:xfrm>
            <a:off x="4989903" y="3613819"/>
            <a:ext cx="541337" cy="1371600"/>
          </a:xfrm>
          <a:prstGeom prst="rect">
            <a:avLst/>
          </a:prstGeom>
          <a:solidFill>
            <a:srgbClr val="92D050"/>
          </a:solidFill>
          <a:ln w="19050" cap="sq">
            <a:noFill/>
            <a:miter lim="800000"/>
            <a:headEnd type="none" w="sm" len="sm"/>
            <a:tailEnd type="none" w="sm" len="sm"/>
          </a:ln>
          <a:effectLst/>
        </p:spPr>
        <p:txBody>
          <a:bodyPr wrap="none" anchor="ctr"/>
          <a:lstStyle/>
          <a:p>
            <a:pPr>
              <a:defRPr/>
            </a:pPr>
            <a:endParaRPr lang="en-US">
              <a:latin typeface="Arial" charset="0"/>
            </a:endParaRPr>
          </a:p>
        </p:txBody>
      </p:sp>
      <p:sp>
        <p:nvSpPr>
          <p:cNvPr id="66574" name="Rectangle 14"/>
          <p:cNvSpPr>
            <a:spLocks noChangeArrowheads="1"/>
          </p:cNvSpPr>
          <p:nvPr/>
        </p:nvSpPr>
        <p:spPr bwMode="auto">
          <a:xfrm>
            <a:off x="2154628" y="3613819"/>
            <a:ext cx="541337" cy="1371600"/>
          </a:xfrm>
          <a:prstGeom prst="rect">
            <a:avLst/>
          </a:prstGeom>
          <a:solidFill>
            <a:srgbClr val="92D050"/>
          </a:solidFill>
          <a:ln w="19050" cap="sq">
            <a:noFill/>
            <a:miter lim="800000"/>
            <a:headEnd type="none" w="sm" len="sm"/>
            <a:tailEnd type="none" w="sm" len="sm"/>
          </a:ln>
          <a:effectLst/>
        </p:spPr>
        <p:txBody>
          <a:bodyPr wrap="none" anchor="ctr"/>
          <a:lstStyle/>
          <a:p>
            <a:pPr>
              <a:defRPr/>
            </a:pPr>
            <a:endParaRPr lang="en-US">
              <a:latin typeface="Arial" charset="0"/>
            </a:endParaRPr>
          </a:p>
        </p:txBody>
      </p:sp>
      <p:sp>
        <p:nvSpPr>
          <p:cNvPr id="66577" name="Rectangle 17"/>
          <p:cNvSpPr>
            <a:spLocks noChangeArrowheads="1"/>
          </p:cNvSpPr>
          <p:nvPr/>
        </p:nvSpPr>
        <p:spPr bwMode="auto">
          <a:xfrm>
            <a:off x="2773747" y="2470819"/>
            <a:ext cx="1219200" cy="685800"/>
          </a:xfrm>
          <a:prstGeom prst="rect">
            <a:avLst/>
          </a:prstGeom>
          <a:solidFill>
            <a:srgbClr val="92D050"/>
          </a:solidFill>
          <a:ln w="19050" cap="sq">
            <a:noFill/>
            <a:miter lim="800000"/>
            <a:headEnd type="none" w="sm" len="sm"/>
            <a:tailEnd type="none" w="sm" len="sm"/>
          </a:ln>
          <a:effectLst/>
        </p:spPr>
        <p:txBody>
          <a:bodyPr wrap="none" anchor="ctr"/>
          <a:lstStyle/>
          <a:p>
            <a:pPr>
              <a:defRPr/>
            </a:pPr>
            <a:endParaRPr lang="en-US">
              <a:latin typeface="Arial" charset="0"/>
            </a:endParaRPr>
          </a:p>
        </p:txBody>
      </p:sp>
      <p:sp>
        <p:nvSpPr>
          <p:cNvPr id="66576" name="Rectangle 16"/>
          <p:cNvSpPr>
            <a:spLocks noChangeArrowheads="1"/>
          </p:cNvSpPr>
          <p:nvPr/>
        </p:nvSpPr>
        <p:spPr bwMode="auto">
          <a:xfrm>
            <a:off x="1497397" y="1632619"/>
            <a:ext cx="1217612" cy="838200"/>
          </a:xfrm>
          <a:prstGeom prst="rect">
            <a:avLst/>
          </a:prstGeom>
          <a:solidFill>
            <a:srgbClr val="92D050"/>
          </a:solidFill>
          <a:ln w="19050" cap="sq">
            <a:noFill/>
            <a:miter lim="800000"/>
            <a:headEnd type="none" w="sm" len="sm"/>
            <a:tailEnd type="none" w="sm" len="sm"/>
          </a:ln>
          <a:effectLst/>
        </p:spPr>
        <p:txBody>
          <a:bodyPr wrap="none" anchor="ctr"/>
          <a:lstStyle/>
          <a:p>
            <a:pPr>
              <a:defRPr/>
            </a:pPr>
            <a:endParaRPr lang="en-US">
              <a:latin typeface="Arial" charset="0"/>
            </a:endParaRPr>
          </a:p>
        </p:txBody>
      </p:sp>
      <p:sp>
        <p:nvSpPr>
          <p:cNvPr id="66569" name="Rectangle 9"/>
          <p:cNvSpPr>
            <a:spLocks noChangeArrowheads="1"/>
          </p:cNvSpPr>
          <p:nvPr/>
        </p:nvSpPr>
        <p:spPr bwMode="auto">
          <a:xfrm>
            <a:off x="1500573" y="2470819"/>
            <a:ext cx="1219200" cy="1066800"/>
          </a:xfrm>
          <a:prstGeom prst="rect">
            <a:avLst/>
          </a:prstGeom>
          <a:solidFill>
            <a:schemeClr val="accent1"/>
          </a:solidFill>
          <a:ln w="19050" cap="sq">
            <a:noFill/>
            <a:miter lim="800000"/>
            <a:headEnd type="none" w="sm" len="sm"/>
            <a:tailEnd type="none" w="sm" len="sm"/>
          </a:ln>
          <a:effectLst/>
        </p:spPr>
        <p:txBody>
          <a:bodyPr wrap="none" anchor="ctr"/>
          <a:lstStyle/>
          <a:p>
            <a:pPr>
              <a:defRPr/>
            </a:pPr>
            <a:endParaRPr lang="en-US">
              <a:latin typeface="Arial" charset="0"/>
            </a:endParaRPr>
          </a:p>
        </p:txBody>
      </p:sp>
      <p:sp>
        <p:nvSpPr>
          <p:cNvPr id="66581" name="Rectangle 21"/>
          <p:cNvSpPr>
            <a:spLocks noChangeArrowheads="1"/>
          </p:cNvSpPr>
          <p:nvPr/>
        </p:nvSpPr>
        <p:spPr bwMode="auto">
          <a:xfrm>
            <a:off x="2775334" y="3167731"/>
            <a:ext cx="1219200" cy="381000"/>
          </a:xfrm>
          <a:prstGeom prst="rect">
            <a:avLst/>
          </a:prstGeom>
          <a:solidFill>
            <a:schemeClr val="accent2"/>
          </a:solidFill>
          <a:ln w="19050" cap="sq">
            <a:noFill/>
            <a:miter lim="800000"/>
            <a:headEnd type="none" w="sm" len="sm"/>
            <a:tailEnd type="none" w="sm" len="sm"/>
          </a:ln>
          <a:effectLst/>
        </p:spPr>
        <p:txBody>
          <a:bodyPr wrap="none" anchor="ctr"/>
          <a:lstStyle/>
          <a:p>
            <a:pPr>
              <a:defRPr/>
            </a:pPr>
            <a:endParaRPr lang="en-US">
              <a:latin typeface="Arial" charset="0"/>
            </a:endParaRPr>
          </a:p>
        </p:txBody>
      </p:sp>
      <p:sp>
        <p:nvSpPr>
          <p:cNvPr id="66567" name="Rectangle 7"/>
          <p:cNvSpPr>
            <a:spLocks noChangeArrowheads="1"/>
          </p:cNvSpPr>
          <p:nvPr/>
        </p:nvSpPr>
        <p:spPr bwMode="auto">
          <a:xfrm>
            <a:off x="1467240" y="3613819"/>
            <a:ext cx="677863" cy="1371600"/>
          </a:xfrm>
          <a:prstGeom prst="rect">
            <a:avLst/>
          </a:prstGeom>
          <a:solidFill>
            <a:schemeClr val="accent1"/>
          </a:solidFill>
          <a:ln w="19050" cap="sq">
            <a:noFill/>
            <a:miter lim="800000"/>
            <a:headEnd type="none" w="sm" len="sm"/>
            <a:tailEnd type="none" w="sm" len="sm"/>
          </a:ln>
          <a:effectLst/>
        </p:spPr>
        <p:txBody>
          <a:bodyPr wrap="none" anchor="ctr"/>
          <a:lstStyle/>
          <a:p>
            <a:pPr>
              <a:defRPr/>
            </a:pPr>
            <a:endParaRPr lang="en-US">
              <a:latin typeface="Arial" charset="0"/>
            </a:endParaRPr>
          </a:p>
        </p:txBody>
      </p:sp>
      <p:sp>
        <p:nvSpPr>
          <p:cNvPr id="66565" name="Rectangle 5"/>
          <p:cNvSpPr>
            <a:spLocks noChangeArrowheads="1"/>
          </p:cNvSpPr>
          <p:nvPr/>
        </p:nvSpPr>
        <p:spPr bwMode="auto">
          <a:xfrm>
            <a:off x="1467234" y="5061619"/>
            <a:ext cx="1219200" cy="1447800"/>
          </a:xfrm>
          <a:prstGeom prst="rect">
            <a:avLst/>
          </a:prstGeom>
          <a:solidFill>
            <a:schemeClr val="accent1"/>
          </a:solidFill>
          <a:ln w="19050" cap="sq">
            <a:noFill/>
            <a:miter lim="800000"/>
            <a:headEnd type="none" w="sm" len="sm"/>
            <a:tailEnd type="none" w="sm" len="sm"/>
          </a:ln>
          <a:effectLst/>
        </p:spPr>
        <p:txBody>
          <a:bodyPr wrap="none" anchor="ctr"/>
          <a:lstStyle/>
          <a:p>
            <a:pPr>
              <a:defRPr/>
            </a:pPr>
            <a:endParaRPr lang="en-US">
              <a:latin typeface="Arial" charset="0"/>
            </a:endParaRPr>
          </a:p>
        </p:txBody>
      </p:sp>
      <p:sp>
        <p:nvSpPr>
          <p:cNvPr id="66580" name="Rectangle 20"/>
          <p:cNvSpPr>
            <a:spLocks noChangeArrowheads="1"/>
          </p:cNvSpPr>
          <p:nvPr/>
        </p:nvSpPr>
        <p:spPr bwMode="auto">
          <a:xfrm>
            <a:off x="2775334" y="3613819"/>
            <a:ext cx="609600" cy="1371600"/>
          </a:xfrm>
          <a:prstGeom prst="rect">
            <a:avLst/>
          </a:prstGeom>
          <a:solidFill>
            <a:schemeClr val="accent2"/>
          </a:solidFill>
          <a:ln w="19050" cap="sq">
            <a:noFill/>
            <a:miter lim="800000"/>
            <a:headEnd type="none" w="sm" len="sm"/>
            <a:tailEnd type="none" w="sm" len="sm"/>
          </a:ln>
          <a:effectLst/>
        </p:spPr>
        <p:txBody>
          <a:bodyPr wrap="none" anchor="ctr"/>
          <a:lstStyle/>
          <a:p>
            <a:pPr>
              <a:defRPr/>
            </a:pPr>
            <a:endParaRPr lang="en-US">
              <a:latin typeface="Arial" charset="0"/>
            </a:endParaRPr>
          </a:p>
        </p:txBody>
      </p:sp>
      <p:sp>
        <p:nvSpPr>
          <p:cNvPr id="66564" name="Rectangle 4"/>
          <p:cNvSpPr>
            <a:spLocks noChangeArrowheads="1"/>
          </p:cNvSpPr>
          <p:nvPr/>
        </p:nvSpPr>
        <p:spPr bwMode="auto">
          <a:xfrm>
            <a:off x="2754703" y="5061619"/>
            <a:ext cx="947737" cy="1447800"/>
          </a:xfrm>
          <a:prstGeom prst="rect">
            <a:avLst/>
          </a:prstGeom>
          <a:solidFill>
            <a:schemeClr val="accent1"/>
          </a:solidFill>
          <a:ln w="19050" cap="sq">
            <a:noFill/>
            <a:miter lim="800000"/>
            <a:headEnd type="none" w="sm" len="sm"/>
            <a:tailEnd type="none" w="sm" len="sm"/>
          </a:ln>
          <a:effectLst/>
        </p:spPr>
        <p:txBody>
          <a:bodyPr wrap="none" anchor="ctr"/>
          <a:lstStyle/>
          <a:p>
            <a:pPr>
              <a:defRPr/>
            </a:pPr>
            <a:endParaRPr lang="en-US">
              <a:latin typeface="Arial" charset="0"/>
            </a:endParaRPr>
          </a:p>
        </p:txBody>
      </p:sp>
      <p:sp>
        <p:nvSpPr>
          <p:cNvPr id="66568" name="Rectangle 8"/>
          <p:cNvSpPr>
            <a:spLocks noChangeArrowheads="1"/>
          </p:cNvSpPr>
          <p:nvPr/>
        </p:nvSpPr>
        <p:spPr bwMode="auto">
          <a:xfrm>
            <a:off x="3362709" y="3613819"/>
            <a:ext cx="1625600" cy="1371600"/>
          </a:xfrm>
          <a:prstGeom prst="rect">
            <a:avLst/>
          </a:prstGeom>
          <a:solidFill>
            <a:schemeClr val="accent1"/>
          </a:solidFill>
          <a:ln w="19050" cap="sq">
            <a:noFill/>
            <a:miter lim="800000"/>
            <a:headEnd type="none" w="sm" len="sm"/>
            <a:tailEnd type="none" w="sm" len="sm"/>
          </a:ln>
          <a:effectLst/>
        </p:spPr>
        <p:txBody>
          <a:bodyPr wrap="none" anchor="ctr"/>
          <a:lstStyle/>
          <a:p>
            <a:pPr>
              <a:defRPr/>
            </a:pPr>
            <a:endParaRPr lang="en-US">
              <a:latin typeface="Arial" charset="0"/>
            </a:endParaRPr>
          </a:p>
        </p:txBody>
      </p:sp>
      <p:sp>
        <p:nvSpPr>
          <p:cNvPr id="66566" name="Freeform 6"/>
          <p:cNvSpPr>
            <a:spLocks/>
          </p:cNvSpPr>
          <p:nvPr/>
        </p:nvSpPr>
        <p:spPr bwMode="auto">
          <a:xfrm>
            <a:off x="5531235" y="3613819"/>
            <a:ext cx="846139" cy="1371600"/>
          </a:xfrm>
          <a:custGeom>
            <a:avLst/>
            <a:gdLst/>
            <a:ahLst/>
            <a:cxnLst>
              <a:cxn ang="0">
                <a:pos x="0" y="864"/>
              </a:cxn>
              <a:cxn ang="0">
                <a:pos x="172" y="864"/>
              </a:cxn>
              <a:cxn ang="0">
                <a:pos x="600" y="0"/>
              </a:cxn>
              <a:cxn ang="0">
                <a:pos x="0" y="0"/>
              </a:cxn>
              <a:cxn ang="0">
                <a:pos x="0" y="816"/>
              </a:cxn>
              <a:cxn ang="0">
                <a:pos x="0" y="864"/>
              </a:cxn>
            </a:cxnLst>
            <a:rect l="0" t="0" r="r" b="b"/>
            <a:pathLst>
              <a:path w="600" h="864">
                <a:moveTo>
                  <a:pt x="0" y="864"/>
                </a:moveTo>
                <a:lnTo>
                  <a:pt x="172" y="864"/>
                </a:lnTo>
                <a:lnTo>
                  <a:pt x="600" y="0"/>
                </a:lnTo>
                <a:lnTo>
                  <a:pt x="0" y="0"/>
                </a:lnTo>
                <a:lnTo>
                  <a:pt x="0" y="816"/>
                </a:lnTo>
                <a:lnTo>
                  <a:pt x="0" y="864"/>
                </a:lnTo>
                <a:close/>
              </a:path>
            </a:pathLst>
          </a:custGeom>
          <a:solidFill>
            <a:schemeClr val="accent1"/>
          </a:solidFill>
          <a:ln w="19050" cap="sq" cmpd="sng">
            <a:noFill/>
            <a:prstDash val="solid"/>
            <a:round/>
            <a:headEnd type="none" w="sm" len="sm"/>
            <a:tailEnd type="none" w="sm" len="sm"/>
          </a:ln>
          <a:effectLst/>
        </p:spPr>
        <p:txBody>
          <a:bodyPr/>
          <a:lstStyle/>
          <a:p>
            <a:pPr>
              <a:defRPr/>
            </a:pPr>
            <a:endParaRPr lang="en-US">
              <a:latin typeface="Arial" charset="0"/>
            </a:endParaRPr>
          </a:p>
        </p:txBody>
      </p:sp>
      <p:sp>
        <p:nvSpPr>
          <p:cNvPr id="66563" name="Freeform 3"/>
          <p:cNvSpPr>
            <a:spLocks/>
          </p:cNvSpPr>
          <p:nvPr/>
        </p:nvSpPr>
        <p:spPr bwMode="auto">
          <a:xfrm>
            <a:off x="4650173" y="5061619"/>
            <a:ext cx="1084263" cy="1447800"/>
          </a:xfrm>
          <a:custGeom>
            <a:avLst/>
            <a:gdLst/>
            <a:ahLst/>
            <a:cxnLst>
              <a:cxn ang="0">
                <a:pos x="0" y="912"/>
              </a:cxn>
              <a:cxn ang="0">
                <a:pos x="328" y="904"/>
              </a:cxn>
              <a:cxn ang="0">
                <a:pos x="768" y="0"/>
              </a:cxn>
              <a:cxn ang="0">
                <a:pos x="0" y="0"/>
              </a:cxn>
              <a:cxn ang="0">
                <a:pos x="0" y="861"/>
              </a:cxn>
              <a:cxn ang="0">
                <a:pos x="0" y="912"/>
              </a:cxn>
            </a:cxnLst>
            <a:rect l="0" t="0" r="r" b="b"/>
            <a:pathLst>
              <a:path w="768" h="912">
                <a:moveTo>
                  <a:pt x="0" y="912"/>
                </a:moveTo>
                <a:lnTo>
                  <a:pt x="328" y="904"/>
                </a:lnTo>
                <a:lnTo>
                  <a:pt x="768" y="0"/>
                </a:lnTo>
                <a:lnTo>
                  <a:pt x="0" y="0"/>
                </a:lnTo>
                <a:lnTo>
                  <a:pt x="0" y="861"/>
                </a:lnTo>
                <a:lnTo>
                  <a:pt x="0" y="912"/>
                </a:lnTo>
                <a:close/>
              </a:path>
            </a:pathLst>
          </a:custGeom>
          <a:solidFill>
            <a:schemeClr val="accent1"/>
          </a:solidFill>
          <a:ln w="19050" cap="sq" cmpd="sng">
            <a:noFill/>
            <a:prstDash val="solid"/>
            <a:round/>
            <a:headEnd type="none" w="sm" len="sm"/>
            <a:tailEnd type="none" w="sm" len="sm"/>
          </a:ln>
          <a:effectLst/>
        </p:spPr>
        <p:txBody>
          <a:bodyPr/>
          <a:lstStyle/>
          <a:p>
            <a:pPr>
              <a:defRPr/>
            </a:pPr>
            <a:endParaRPr lang="en-US">
              <a:latin typeface="Arial" charset="0"/>
            </a:endParaRPr>
          </a:p>
        </p:txBody>
      </p:sp>
      <p:sp>
        <p:nvSpPr>
          <p:cNvPr id="66570" name="Rectangle 10"/>
          <p:cNvSpPr>
            <a:spLocks noChangeArrowheads="1"/>
          </p:cNvSpPr>
          <p:nvPr/>
        </p:nvSpPr>
        <p:spPr bwMode="auto">
          <a:xfrm>
            <a:off x="2754697" y="1632619"/>
            <a:ext cx="1217612" cy="838200"/>
          </a:xfrm>
          <a:prstGeom prst="rect">
            <a:avLst/>
          </a:prstGeom>
          <a:solidFill>
            <a:schemeClr val="accent1"/>
          </a:solidFill>
          <a:ln w="19050" cap="sq">
            <a:noFill/>
            <a:miter lim="800000"/>
            <a:headEnd type="none" w="sm" len="sm"/>
            <a:tailEnd type="none" w="sm" len="sm"/>
          </a:ln>
          <a:effectLst/>
        </p:spPr>
        <p:txBody>
          <a:bodyPr wrap="none" anchor="ctr"/>
          <a:lstStyle/>
          <a:p>
            <a:pPr>
              <a:defRPr/>
            </a:pPr>
            <a:endParaRPr lang="en-US">
              <a:latin typeface="Arial" charset="0"/>
            </a:endParaRPr>
          </a:p>
        </p:txBody>
      </p:sp>
      <p:sp>
        <p:nvSpPr>
          <p:cNvPr id="66582" name="Rectangle 22"/>
          <p:cNvSpPr>
            <a:spLocks noChangeArrowheads="1"/>
          </p:cNvSpPr>
          <p:nvPr/>
        </p:nvSpPr>
        <p:spPr bwMode="auto">
          <a:xfrm>
            <a:off x="1489464" y="642019"/>
            <a:ext cx="2505075" cy="990600"/>
          </a:xfrm>
          <a:prstGeom prst="rect">
            <a:avLst/>
          </a:prstGeom>
          <a:solidFill>
            <a:schemeClr val="accent2"/>
          </a:solidFill>
          <a:ln w="0" cap="sq">
            <a:noFill/>
            <a:miter lim="800000"/>
            <a:headEnd type="none" w="sm" len="sm"/>
            <a:tailEnd type="none" w="sm" len="sm"/>
          </a:ln>
          <a:effectLst/>
        </p:spPr>
        <p:txBody>
          <a:bodyPr wrap="none" anchor="ctr"/>
          <a:lstStyle/>
          <a:p>
            <a:pPr>
              <a:defRPr/>
            </a:pPr>
            <a:endParaRPr lang="en-US">
              <a:latin typeface="Arial" charset="0"/>
            </a:endParaRPr>
          </a:p>
        </p:txBody>
      </p:sp>
      <p:grpSp>
        <p:nvGrpSpPr>
          <p:cNvPr id="17426" name="Group 24"/>
          <p:cNvGrpSpPr>
            <a:grpSpLocks/>
          </p:cNvGrpSpPr>
          <p:nvPr/>
        </p:nvGrpSpPr>
        <p:grpSpPr bwMode="auto">
          <a:xfrm>
            <a:off x="1483111" y="634086"/>
            <a:ext cx="7305897" cy="6332537"/>
            <a:chOff x="1388" y="283"/>
            <a:chExt cx="5178" cy="3989"/>
          </a:xfrm>
        </p:grpSpPr>
        <p:grpSp>
          <p:nvGrpSpPr>
            <p:cNvPr id="17446" name="Group 25"/>
            <p:cNvGrpSpPr>
              <a:grpSpLocks/>
            </p:cNvGrpSpPr>
            <p:nvPr/>
          </p:nvGrpSpPr>
          <p:grpSpPr bwMode="auto">
            <a:xfrm>
              <a:off x="1388" y="283"/>
              <a:ext cx="4036" cy="3989"/>
              <a:chOff x="1392" y="283"/>
              <a:chExt cx="4036" cy="3989"/>
            </a:xfrm>
          </p:grpSpPr>
          <p:grpSp>
            <p:nvGrpSpPr>
              <p:cNvPr id="17448" name="Group 26"/>
              <p:cNvGrpSpPr>
                <a:grpSpLocks/>
              </p:cNvGrpSpPr>
              <p:nvPr/>
            </p:nvGrpSpPr>
            <p:grpSpPr bwMode="auto">
              <a:xfrm>
                <a:off x="1396" y="283"/>
                <a:ext cx="3514" cy="3704"/>
                <a:chOff x="1396" y="283"/>
                <a:chExt cx="3514" cy="3704"/>
              </a:xfrm>
            </p:grpSpPr>
            <p:sp>
              <p:nvSpPr>
                <p:cNvPr id="66587" name="Freeform 27"/>
                <p:cNvSpPr>
                  <a:spLocks/>
                </p:cNvSpPr>
                <p:nvPr/>
              </p:nvSpPr>
              <p:spPr bwMode="auto">
                <a:xfrm>
                  <a:off x="1401" y="283"/>
                  <a:ext cx="3514" cy="3704"/>
                </a:xfrm>
                <a:custGeom>
                  <a:avLst/>
                  <a:gdLst/>
                  <a:ahLst/>
                  <a:cxnLst>
                    <a:cxn ang="0">
                      <a:pos x="9" y="11"/>
                    </a:cxn>
                    <a:cxn ang="0">
                      <a:pos x="0" y="3704"/>
                    </a:cxn>
                    <a:cxn ang="0">
                      <a:pos x="2587" y="3704"/>
                    </a:cxn>
                    <a:cxn ang="0">
                      <a:pos x="3514" y="1841"/>
                    </a:cxn>
                    <a:cxn ang="0">
                      <a:pos x="1758" y="1829"/>
                    </a:cxn>
                    <a:cxn ang="0">
                      <a:pos x="1749" y="0"/>
                    </a:cxn>
                    <a:cxn ang="0">
                      <a:pos x="9" y="11"/>
                    </a:cxn>
                  </a:cxnLst>
                  <a:rect l="0" t="0" r="r" b="b"/>
                  <a:pathLst>
                    <a:path w="3514" h="3704">
                      <a:moveTo>
                        <a:pt x="9" y="11"/>
                      </a:moveTo>
                      <a:lnTo>
                        <a:pt x="0" y="3704"/>
                      </a:lnTo>
                      <a:lnTo>
                        <a:pt x="2587" y="3704"/>
                      </a:lnTo>
                      <a:lnTo>
                        <a:pt x="3514" y="1841"/>
                      </a:lnTo>
                      <a:lnTo>
                        <a:pt x="1758" y="1829"/>
                      </a:lnTo>
                      <a:lnTo>
                        <a:pt x="1749" y="0"/>
                      </a:lnTo>
                      <a:lnTo>
                        <a:pt x="9" y="11"/>
                      </a:lnTo>
                      <a:close/>
                    </a:path>
                  </a:pathLst>
                </a:custGeom>
                <a:noFill/>
                <a:ln w="31750" cap="sq" cmpd="sng">
                  <a:solidFill>
                    <a:srgbClr val="33CCCC"/>
                  </a:solidFill>
                  <a:prstDash val="solid"/>
                  <a:round/>
                  <a:headEnd type="none" w="sm" len="sm"/>
                  <a:tailEnd type="none" w="sm" len="sm"/>
                </a:ln>
                <a:effectLst/>
              </p:spPr>
              <p:txBody>
                <a:bodyPr/>
                <a:lstStyle/>
                <a:p>
                  <a:pPr>
                    <a:defRPr/>
                  </a:pPr>
                  <a:endParaRPr lang="en-US">
                    <a:latin typeface="Arial" charset="0"/>
                  </a:endParaRPr>
                </a:p>
              </p:txBody>
            </p:sp>
            <p:sp>
              <p:nvSpPr>
                <p:cNvPr id="66588" name="Line 28"/>
                <p:cNvSpPr>
                  <a:spLocks noChangeShapeType="1"/>
                </p:cNvSpPr>
                <p:nvPr/>
              </p:nvSpPr>
              <p:spPr bwMode="auto">
                <a:xfrm>
                  <a:off x="1401" y="467"/>
                  <a:ext cx="1761" cy="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6589" name="Line 29"/>
                <p:cNvSpPr>
                  <a:spLocks noChangeShapeType="1"/>
                </p:cNvSpPr>
                <p:nvPr/>
              </p:nvSpPr>
              <p:spPr bwMode="auto">
                <a:xfrm>
                  <a:off x="1401" y="706"/>
                  <a:ext cx="1761" cy="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6590" name="Line 30"/>
                <p:cNvSpPr>
                  <a:spLocks noChangeShapeType="1"/>
                </p:cNvSpPr>
                <p:nvPr/>
              </p:nvSpPr>
              <p:spPr bwMode="auto">
                <a:xfrm>
                  <a:off x="1401" y="944"/>
                  <a:ext cx="1761" cy="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6591" name="Line 31"/>
                <p:cNvSpPr>
                  <a:spLocks noChangeShapeType="1"/>
                </p:cNvSpPr>
                <p:nvPr/>
              </p:nvSpPr>
              <p:spPr bwMode="auto">
                <a:xfrm>
                  <a:off x="1401" y="1183"/>
                  <a:ext cx="1761" cy="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6592" name="Line 32"/>
                <p:cNvSpPr>
                  <a:spLocks noChangeShapeType="1"/>
                </p:cNvSpPr>
                <p:nvPr/>
              </p:nvSpPr>
              <p:spPr bwMode="auto">
                <a:xfrm>
                  <a:off x="1401" y="1421"/>
                  <a:ext cx="1761" cy="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6593" name="Line 33"/>
                <p:cNvSpPr>
                  <a:spLocks noChangeShapeType="1"/>
                </p:cNvSpPr>
                <p:nvPr/>
              </p:nvSpPr>
              <p:spPr bwMode="auto">
                <a:xfrm>
                  <a:off x="1401" y="1660"/>
                  <a:ext cx="1761" cy="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6594" name="Line 34"/>
                <p:cNvSpPr>
                  <a:spLocks noChangeShapeType="1"/>
                </p:cNvSpPr>
                <p:nvPr/>
              </p:nvSpPr>
              <p:spPr bwMode="auto">
                <a:xfrm>
                  <a:off x="1401" y="1899"/>
                  <a:ext cx="1761" cy="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6595" name="Line 35"/>
                <p:cNvSpPr>
                  <a:spLocks noChangeShapeType="1"/>
                </p:cNvSpPr>
                <p:nvPr/>
              </p:nvSpPr>
              <p:spPr bwMode="auto">
                <a:xfrm>
                  <a:off x="1635" y="2137"/>
                  <a:ext cx="0" cy="185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6596" name="Line 36"/>
                <p:cNvSpPr>
                  <a:spLocks noChangeShapeType="1"/>
                </p:cNvSpPr>
                <p:nvPr/>
              </p:nvSpPr>
              <p:spPr bwMode="auto">
                <a:xfrm>
                  <a:off x="1868" y="2137"/>
                  <a:ext cx="0" cy="185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6597" name="Line 37"/>
                <p:cNvSpPr>
                  <a:spLocks noChangeShapeType="1"/>
                </p:cNvSpPr>
                <p:nvPr/>
              </p:nvSpPr>
              <p:spPr bwMode="auto">
                <a:xfrm>
                  <a:off x="2102" y="2137"/>
                  <a:ext cx="0" cy="185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6598" name="Line 38"/>
                <p:cNvSpPr>
                  <a:spLocks noChangeShapeType="1"/>
                </p:cNvSpPr>
                <p:nvPr/>
              </p:nvSpPr>
              <p:spPr bwMode="auto">
                <a:xfrm>
                  <a:off x="2515" y="2137"/>
                  <a:ext cx="0" cy="185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6599" name="Line 39"/>
                <p:cNvSpPr>
                  <a:spLocks noChangeShapeType="1"/>
                </p:cNvSpPr>
                <p:nvPr/>
              </p:nvSpPr>
              <p:spPr bwMode="auto">
                <a:xfrm>
                  <a:off x="2749" y="2137"/>
                  <a:ext cx="0" cy="185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6600" name="Line 40"/>
                <p:cNvSpPr>
                  <a:spLocks noChangeShapeType="1"/>
                </p:cNvSpPr>
                <p:nvPr/>
              </p:nvSpPr>
              <p:spPr bwMode="auto">
                <a:xfrm>
                  <a:off x="2983" y="2137"/>
                  <a:ext cx="0" cy="185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6601" name="Line 41"/>
                <p:cNvSpPr>
                  <a:spLocks noChangeShapeType="1"/>
                </p:cNvSpPr>
                <p:nvPr/>
              </p:nvSpPr>
              <p:spPr bwMode="auto">
                <a:xfrm>
                  <a:off x="3219" y="2137"/>
                  <a:ext cx="0" cy="185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6602" name="Line 42"/>
                <p:cNvSpPr>
                  <a:spLocks noChangeShapeType="1"/>
                </p:cNvSpPr>
                <p:nvPr/>
              </p:nvSpPr>
              <p:spPr bwMode="auto">
                <a:xfrm>
                  <a:off x="3396" y="2137"/>
                  <a:ext cx="0" cy="185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6603" name="Line 43"/>
                <p:cNvSpPr>
                  <a:spLocks noChangeShapeType="1"/>
                </p:cNvSpPr>
                <p:nvPr/>
              </p:nvSpPr>
              <p:spPr bwMode="auto">
                <a:xfrm>
                  <a:off x="3630" y="2137"/>
                  <a:ext cx="0" cy="185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6604" name="Line 44"/>
                <p:cNvSpPr>
                  <a:spLocks noChangeShapeType="1"/>
                </p:cNvSpPr>
                <p:nvPr/>
              </p:nvSpPr>
              <p:spPr bwMode="auto">
                <a:xfrm>
                  <a:off x="3865" y="2137"/>
                  <a:ext cx="0" cy="185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6605" name="Line 45"/>
                <p:cNvSpPr>
                  <a:spLocks noChangeShapeType="1"/>
                </p:cNvSpPr>
                <p:nvPr/>
              </p:nvSpPr>
              <p:spPr bwMode="auto">
                <a:xfrm>
                  <a:off x="4101" y="2137"/>
                  <a:ext cx="0" cy="1551"/>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6606" name="Line 46"/>
                <p:cNvSpPr>
                  <a:spLocks noChangeShapeType="1"/>
                </p:cNvSpPr>
                <p:nvPr/>
              </p:nvSpPr>
              <p:spPr bwMode="auto">
                <a:xfrm>
                  <a:off x="4277" y="2137"/>
                  <a:ext cx="0" cy="1253"/>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6607" name="Line 47"/>
                <p:cNvSpPr>
                  <a:spLocks noChangeShapeType="1"/>
                </p:cNvSpPr>
                <p:nvPr/>
              </p:nvSpPr>
              <p:spPr bwMode="auto">
                <a:xfrm>
                  <a:off x="4512" y="2137"/>
                  <a:ext cx="0" cy="776"/>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6608" name="Line 48"/>
                <p:cNvSpPr>
                  <a:spLocks noChangeShapeType="1"/>
                </p:cNvSpPr>
                <p:nvPr/>
              </p:nvSpPr>
              <p:spPr bwMode="auto">
                <a:xfrm>
                  <a:off x="4747" y="2137"/>
                  <a:ext cx="0" cy="239"/>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grpSp>
          <p:sp>
            <p:nvSpPr>
              <p:cNvPr id="66609" name="Freeform 49" descr="Shingle"/>
              <p:cNvSpPr>
                <a:spLocks/>
              </p:cNvSpPr>
              <p:nvPr/>
            </p:nvSpPr>
            <p:spPr bwMode="auto">
              <a:xfrm rot="25936">
                <a:off x="3936" y="1588"/>
                <a:ext cx="1492" cy="2684"/>
              </a:xfrm>
              <a:custGeom>
                <a:avLst/>
                <a:gdLst/>
                <a:ahLst/>
                <a:cxnLst>
                  <a:cxn ang="0">
                    <a:pos x="0" y="2448"/>
                  </a:cxn>
                  <a:cxn ang="0">
                    <a:pos x="1296" y="0"/>
                  </a:cxn>
                  <a:cxn ang="0">
                    <a:pos x="1344" y="96"/>
                  </a:cxn>
                  <a:cxn ang="0">
                    <a:pos x="1440" y="144"/>
                  </a:cxn>
                  <a:cxn ang="0">
                    <a:pos x="144" y="2544"/>
                  </a:cxn>
                  <a:cxn ang="0">
                    <a:pos x="144" y="2448"/>
                  </a:cxn>
                  <a:cxn ang="0">
                    <a:pos x="0" y="2448"/>
                  </a:cxn>
                </a:cxnLst>
                <a:rect l="0" t="0" r="r" b="b"/>
                <a:pathLst>
                  <a:path w="1440" h="2544">
                    <a:moveTo>
                      <a:pt x="0" y="2448"/>
                    </a:moveTo>
                    <a:lnTo>
                      <a:pt x="1296" y="0"/>
                    </a:lnTo>
                    <a:lnTo>
                      <a:pt x="1344" y="96"/>
                    </a:lnTo>
                    <a:lnTo>
                      <a:pt x="1440" y="144"/>
                    </a:lnTo>
                    <a:lnTo>
                      <a:pt x="144" y="2544"/>
                    </a:lnTo>
                    <a:lnTo>
                      <a:pt x="144" y="2448"/>
                    </a:lnTo>
                    <a:lnTo>
                      <a:pt x="0" y="2448"/>
                    </a:lnTo>
                    <a:close/>
                  </a:path>
                </a:pathLst>
              </a:custGeom>
              <a:pattFill prst="shingle">
                <a:fgClr>
                  <a:srgbClr val="0066FF"/>
                </a:fgClr>
                <a:bgClr>
                  <a:srgbClr val="0099FF"/>
                </a:bgClr>
              </a:pattFill>
              <a:ln w="19050" cap="sq" cmpd="sng">
                <a:solidFill>
                  <a:srgbClr val="000080"/>
                </a:solidFill>
                <a:prstDash val="solid"/>
                <a:round/>
                <a:headEnd type="none" w="sm" len="sm"/>
                <a:tailEnd type="none" w="sm" len="sm"/>
              </a:ln>
              <a:effectLst/>
            </p:spPr>
            <p:txBody>
              <a:bodyPr/>
              <a:lstStyle/>
              <a:p>
                <a:pPr>
                  <a:defRPr/>
                </a:pPr>
                <a:endParaRPr lang="en-US">
                  <a:latin typeface="Arial" charset="0"/>
                </a:endParaRPr>
              </a:p>
            </p:txBody>
          </p:sp>
          <p:sp>
            <p:nvSpPr>
              <p:cNvPr id="66610" name="Rectangle 50"/>
              <p:cNvSpPr>
                <a:spLocks noChangeArrowheads="1"/>
              </p:cNvSpPr>
              <p:nvPr/>
            </p:nvSpPr>
            <p:spPr bwMode="auto">
              <a:xfrm>
                <a:off x="2256" y="288"/>
                <a:ext cx="59" cy="3699"/>
              </a:xfrm>
              <a:prstGeom prst="rect">
                <a:avLst/>
              </a:prstGeom>
              <a:solidFill>
                <a:srgbClr val="33CCCC"/>
              </a:solidFill>
              <a:ln w="12700" cap="sq">
                <a:solidFill>
                  <a:srgbClr val="0000FF"/>
                </a:solidFill>
                <a:miter lim="800000"/>
                <a:headEnd type="none" w="sm" len="sm"/>
                <a:tailEnd type="none" w="sm" len="sm"/>
              </a:ln>
              <a:effectLst/>
            </p:spPr>
            <p:txBody>
              <a:bodyPr wrap="none" anchor="ctr"/>
              <a:lstStyle/>
              <a:p>
                <a:pPr>
                  <a:defRPr/>
                </a:pPr>
                <a:endParaRPr lang="en-US">
                  <a:latin typeface="Arial" charset="0"/>
                </a:endParaRPr>
              </a:p>
            </p:txBody>
          </p:sp>
          <p:sp>
            <p:nvSpPr>
              <p:cNvPr id="66611" name="Freeform 51"/>
              <p:cNvSpPr>
                <a:spLocks/>
              </p:cNvSpPr>
              <p:nvPr/>
            </p:nvSpPr>
            <p:spPr bwMode="auto">
              <a:xfrm>
                <a:off x="1410" y="2112"/>
                <a:ext cx="3516" cy="54"/>
              </a:xfrm>
              <a:custGeom>
                <a:avLst/>
                <a:gdLst/>
                <a:ahLst/>
                <a:cxnLst>
                  <a:cxn ang="0">
                    <a:pos x="0" y="54"/>
                  </a:cxn>
                  <a:cxn ang="0">
                    <a:pos x="3472" y="52"/>
                  </a:cxn>
                  <a:cxn ang="0">
                    <a:pos x="3516" y="0"/>
                  </a:cxn>
                  <a:cxn ang="0">
                    <a:pos x="0" y="0"/>
                  </a:cxn>
                  <a:cxn ang="0">
                    <a:pos x="0" y="54"/>
                  </a:cxn>
                </a:cxnLst>
                <a:rect l="0" t="0" r="r" b="b"/>
                <a:pathLst>
                  <a:path w="3516" h="54">
                    <a:moveTo>
                      <a:pt x="0" y="54"/>
                    </a:moveTo>
                    <a:lnTo>
                      <a:pt x="3472" y="52"/>
                    </a:lnTo>
                    <a:lnTo>
                      <a:pt x="3516" y="0"/>
                    </a:lnTo>
                    <a:lnTo>
                      <a:pt x="0" y="0"/>
                    </a:lnTo>
                    <a:lnTo>
                      <a:pt x="0" y="54"/>
                    </a:lnTo>
                    <a:close/>
                  </a:path>
                </a:pathLst>
              </a:custGeom>
              <a:solidFill>
                <a:srgbClr val="33CCCC"/>
              </a:solidFill>
              <a:ln w="12700" cap="sq" cmpd="sng">
                <a:solidFill>
                  <a:srgbClr val="0000FF"/>
                </a:solidFill>
                <a:prstDash val="solid"/>
                <a:round/>
                <a:headEnd type="none" w="sm" len="sm"/>
                <a:tailEnd type="none" w="sm" len="sm"/>
              </a:ln>
              <a:effectLst/>
            </p:spPr>
            <p:txBody>
              <a:bodyPr/>
              <a:lstStyle/>
              <a:p>
                <a:pPr>
                  <a:defRPr/>
                </a:pPr>
                <a:endParaRPr lang="en-US">
                  <a:latin typeface="Arial" charset="0"/>
                </a:endParaRPr>
              </a:p>
            </p:txBody>
          </p:sp>
          <p:sp>
            <p:nvSpPr>
              <p:cNvPr id="66612" name="Oval 52"/>
              <p:cNvSpPr>
                <a:spLocks noChangeArrowheads="1"/>
              </p:cNvSpPr>
              <p:nvPr/>
            </p:nvSpPr>
            <p:spPr bwMode="auto">
              <a:xfrm>
                <a:off x="4793" y="2018"/>
                <a:ext cx="176" cy="179"/>
              </a:xfrm>
              <a:prstGeom prst="ellipse">
                <a:avLst/>
              </a:prstGeom>
              <a:solidFill>
                <a:srgbClr val="C00000"/>
              </a:solidFill>
              <a:ln w="19050" cap="sq">
                <a:solidFill>
                  <a:srgbClr val="000000"/>
                </a:solidFill>
                <a:round/>
                <a:headEnd type="none" w="sm" len="sm"/>
                <a:tailEnd type="none" w="sm" len="sm"/>
              </a:ln>
              <a:effectLst/>
            </p:spPr>
            <p:txBody>
              <a:bodyPr wrap="none" anchor="ctr"/>
              <a:lstStyle/>
              <a:p>
                <a:pPr>
                  <a:defRPr/>
                </a:pPr>
                <a:endParaRPr lang="en-US">
                  <a:latin typeface="Arial" charset="0"/>
                </a:endParaRPr>
              </a:p>
            </p:txBody>
          </p:sp>
          <p:sp>
            <p:nvSpPr>
              <p:cNvPr id="66613" name="Freeform 53"/>
              <p:cNvSpPr>
                <a:spLocks/>
              </p:cNvSpPr>
              <p:nvPr/>
            </p:nvSpPr>
            <p:spPr bwMode="auto">
              <a:xfrm>
                <a:off x="1392" y="3024"/>
                <a:ext cx="3072" cy="48"/>
              </a:xfrm>
              <a:custGeom>
                <a:avLst/>
                <a:gdLst/>
                <a:ahLst/>
                <a:cxnLst>
                  <a:cxn ang="0">
                    <a:pos x="0" y="54"/>
                  </a:cxn>
                  <a:cxn ang="0">
                    <a:pos x="3472" y="52"/>
                  </a:cxn>
                  <a:cxn ang="0">
                    <a:pos x="3516" y="0"/>
                  </a:cxn>
                  <a:cxn ang="0">
                    <a:pos x="0" y="0"/>
                  </a:cxn>
                  <a:cxn ang="0">
                    <a:pos x="0" y="54"/>
                  </a:cxn>
                </a:cxnLst>
                <a:rect l="0" t="0" r="r" b="b"/>
                <a:pathLst>
                  <a:path w="3516" h="54">
                    <a:moveTo>
                      <a:pt x="0" y="54"/>
                    </a:moveTo>
                    <a:lnTo>
                      <a:pt x="3472" y="52"/>
                    </a:lnTo>
                    <a:lnTo>
                      <a:pt x="3516" y="0"/>
                    </a:lnTo>
                    <a:lnTo>
                      <a:pt x="0" y="0"/>
                    </a:lnTo>
                    <a:lnTo>
                      <a:pt x="0" y="54"/>
                    </a:lnTo>
                    <a:close/>
                  </a:path>
                </a:pathLst>
              </a:custGeom>
              <a:solidFill>
                <a:srgbClr val="33CCCC"/>
              </a:solidFill>
              <a:ln w="12700" cap="sq" cmpd="sng">
                <a:solidFill>
                  <a:srgbClr val="0000FF"/>
                </a:solidFill>
                <a:prstDash val="solid"/>
                <a:round/>
                <a:headEnd type="none" w="sm" len="sm"/>
                <a:tailEnd type="none" w="sm" len="sm"/>
              </a:ln>
              <a:effectLst/>
            </p:spPr>
            <p:txBody>
              <a:bodyPr/>
              <a:lstStyle/>
              <a:p>
                <a:pPr>
                  <a:defRPr/>
                </a:pPr>
                <a:endParaRPr lang="en-US">
                  <a:latin typeface="Arial" charset="0"/>
                </a:endParaRPr>
              </a:p>
            </p:txBody>
          </p:sp>
          <p:sp>
            <p:nvSpPr>
              <p:cNvPr id="66614" name="Oval 54"/>
              <p:cNvSpPr>
                <a:spLocks noChangeArrowheads="1"/>
              </p:cNvSpPr>
              <p:nvPr/>
            </p:nvSpPr>
            <p:spPr bwMode="auto">
              <a:xfrm>
                <a:off x="4322" y="2973"/>
                <a:ext cx="177" cy="179"/>
              </a:xfrm>
              <a:prstGeom prst="ellipse">
                <a:avLst/>
              </a:prstGeom>
              <a:solidFill>
                <a:srgbClr val="C00000"/>
              </a:solidFill>
              <a:ln w="19050" cap="sq">
                <a:solidFill>
                  <a:srgbClr val="000000"/>
                </a:solidFill>
                <a:round/>
                <a:headEnd type="none" w="sm" len="sm"/>
                <a:tailEnd type="none" w="sm" len="sm"/>
              </a:ln>
              <a:effectLst/>
            </p:spPr>
            <p:txBody>
              <a:bodyPr wrap="none" anchor="ctr"/>
              <a:lstStyle/>
              <a:p>
                <a:pPr>
                  <a:defRPr/>
                </a:pPr>
                <a:endParaRPr lang="en-US">
                  <a:latin typeface="Arial" charset="0"/>
                </a:endParaRPr>
              </a:p>
            </p:txBody>
          </p:sp>
        </p:grpSp>
        <p:sp>
          <p:nvSpPr>
            <p:cNvPr id="66615" name="Text Box 55"/>
            <p:cNvSpPr txBox="1">
              <a:spLocks noChangeArrowheads="1"/>
            </p:cNvSpPr>
            <p:nvPr/>
          </p:nvSpPr>
          <p:spPr bwMode="auto">
            <a:xfrm>
              <a:off x="4445" y="328"/>
              <a:ext cx="2121" cy="814"/>
            </a:xfrm>
            <a:prstGeom prst="rect">
              <a:avLst/>
            </a:prstGeom>
            <a:noFill/>
            <a:ln w="19050" cap="sq">
              <a:noFill/>
              <a:miter lim="800000"/>
              <a:headEnd type="none" w="sm" len="sm"/>
              <a:tailEnd type="none" w="sm" len="sm"/>
            </a:ln>
            <a:effectLst/>
          </p:spPr>
          <p:txBody>
            <a:bodyPr wrap="none">
              <a:spAutoFit/>
            </a:bodyPr>
            <a:lstStyle/>
            <a:p>
              <a:pPr algn="ctr">
                <a:lnSpc>
                  <a:spcPct val="100000"/>
                </a:lnSpc>
                <a:spcBef>
                  <a:spcPct val="0"/>
                </a:spcBef>
                <a:buClrTx/>
                <a:buSzTx/>
                <a:defRPr/>
              </a:pPr>
              <a:r>
                <a:rPr lang="en-US" sz="2400" dirty="0">
                  <a:solidFill>
                    <a:schemeClr val="tx2"/>
                  </a:solidFill>
                  <a:latin typeface="Arial" panose="020B0604020202020204" pitchFamily="34" charset="0"/>
                  <a:cs typeface="Arial" panose="020B0604020202020204" pitchFamily="34" charset="0"/>
                </a:rPr>
                <a:t>Mixed Crop Rotation</a:t>
              </a:r>
            </a:p>
            <a:p>
              <a:pPr algn="ctr">
                <a:lnSpc>
                  <a:spcPct val="100000"/>
                </a:lnSpc>
                <a:spcBef>
                  <a:spcPct val="0"/>
                </a:spcBef>
                <a:buClrTx/>
                <a:buSzTx/>
                <a:defRPr/>
              </a:pPr>
              <a:r>
                <a:rPr lang="en-US" dirty="0">
                  <a:solidFill>
                    <a:schemeClr val="tx2"/>
                  </a:solidFill>
                  <a:latin typeface="Arial" panose="020B0604020202020204" pitchFamily="34" charset="0"/>
                  <a:cs typeface="Arial" panose="020B0604020202020204" pitchFamily="34" charset="0"/>
                </a:rPr>
                <a:t>1750 acres</a:t>
              </a:r>
            </a:p>
            <a:p>
              <a:pPr algn="ctr">
                <a:lnSpc>
                  <a:spcPct val="100000"/>
                </a:lnSpc>
                <a:spcBef>
                  <a:spcPct val="0"/>
                </a:spcBef>
                <a:buClrTx/>
                <a:buSzTx/>
                <a:defRPr/>
              </a:pPr>
              <a:r>
                <a:rPr lang="en-US" dirty="0">
                  <a:solidFill>
                    <a:schemeClr val="tx2"/>
                  </a:solidFill>
                  <a:latin typeface="Arial" panose="020B0604020202020204" pitchFamily="34" charset="0"/>
                  <a:cs typeface="Arial" panose="020B0604020202020204" pitchFamily="34" charset="0"/>
                </a:rPr>
                <a:t>46 fields</a:t>
              </a:r>
            </a:p>
            <a:p>
              <a:pPr algn="ctr">
                <a:lnSpc>
                  <a:spcPct val="100000"/>
                </a:lnSpc>
                <a:spcBef>
                  <a:spcPct val="0"/>
                </a:spcBef>
                <a:buClrTx/>
                <a:buSzTx/>
                <a:defRPr/>
              </a:pPr>
              <a:r>
                <a:rPr lang="en-US" dirty="0">
                  <a:solidFill>
                    <a:schemeClr val="tx2"/>
                  </a:solidFill>
                  <a:latin typeface="Arial" panose="020B0604020202020204" pitchFamily="34" charset="0"/>
                  <a:cs typeface="Arial" panose="020B0604020202020204" pitchFamily="34" charset="0"/>
                </a:rPr>
                <a:t>2 main farm pumps</a:t>
              </a:r>
            </a:p>
          </p:txBody>
        </p:sp>
      </p:grpSp>
      <p:grpSp>
        <p:nvGrpSpPr>
          <p:cNvPr id="17427" name="Group 74"/>
          <p:cNvGrpSpPr>
            <a:grpSpLocks/>
          </p:cNvGrpSpPr>
          <p:nvPr/>
        </p:nvGrpSpPr>
        <p:grpSpPr bwMode="auto">
          <a:xfrm>
            <a:off x="6323423" y="3018507"/>
            <a:ext cx="2784477" cy="3105152"/>
            <a:chOff x="4283" y="1785"/>
            <a:chExt cx="1754" cy="1956"/>
          </a:xfrm>
        </p:grpSpPr>
        <p:sp>
          <p:nvSpPr>
            <p:cNvPr id="66618" name="AutoShape 58"/>
            <p:cNvSpPr>
              <a:spLocks noChangeArrowheads="1"/>
            </p:cNvSpPr>
            <p:nvPr/>
          </p:nvSpPr>
          <p:spPr bwMode="auto">
            <a:xfrm rot="-2458303">
              <a:off x="4515" y="1785"/>
              <a:ext cx="938" cy="816"/>
            </a:xfrm>
            <a:prstGeom prst="curvedUpArrow">
              <a:avLst>
                <a:gd name="adj1" fmla="val 22990"/>
                <a:gd name="adj2" fmla="val 45980"/>
                <a:gd name="adj3" fmla="val 33333"/>
              </a:avLst>
            </a:prstGeom>
            <a:gradFill rotWithShape="0">
              <a:gsLst>
                <a:gs pos="0">
                  <a:srgbClr val="0000FF"/>
                </a:gs>
                <a:gs pos="100000">
                  <a:srgbClr val="3399FF"/>
                </a:gs>
              </a:gsLst>
              <a:path path="rect">
                <a:fillToRect r="100000" b="100000"/>
              </a:path>
            </a:gradFill>
            <a:ln w="19050" cap="sq">
              <a:solidFill>
                <a:srgbClr val="000000"/>
              </a:solidFill>
              <a:miter lim="800000"/>
              <a:headEnd type="none" w="sm" len="sm"/>
              <a:tailEnd type="none" w="sm" len="sm"/>
            </a:ln>
            <a:effectLst/>
          </p:spPr>
          <p:txBody>
            <a:bodyPr wrap="none" anchor="ctr"/>
            <a:lstStyle/>
            <a:p>
              <a:pPr>
                <a:defRPr/>
              </a:pPr>
              <a:endParaRPr lang="en-US">
                <a:latin typeface="Arial" charset="0"/>
              </a:endParaRPr>
            </a:p>
          </p:txBody>
        </p:sp>
        <p:sp>
          <p:nvSpPr>
            <p:cNvPr id="17445" name="Text Box 59"/>
            <p:cNvSpPr txBox="1">
              <a:spLocks noChangeArrowheads="1"/>
            </p:cNvSpPr>
            <p:nvPr/>
          </p:nvSpPr>
          <p:spPr bwMode="auto">
            <a:xfrm>
              <a:off x="4283" y="2752"/>
              <a:ext cx="1754" cy="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cap="sq">
                  <a:solidFill>
                    <a:srgbClr val="000000"/>
                  </a:solidFill>
                  <a:miter lim="800000"/>
                  <a:headEnd type="none" w="sm" len="sm"/>
                  <a:tailEnd type="none" w="sm" len="sm"/>
                </a14:hiddenLine>
              </a:ext>
            </a:extLst>
          </p:spPr>
          <p:txBody>
            <a:bodyPr wrap="none">
              <a:spAutoFit/>
            </a:bodyPr>
            <a:lstStyle>
              <a:lvl1pPr>
                <a:defRPr kumimoji="1" sz="2000">
                  <a:solidFill>
                    <a:srgbClr val="FFFFFF"/>
                  </a:solidFill>
                  <a:latin typeface="Arial" panose="020B0604020202020204" pitchFamily="34" charset="0"/>
                </a:defRPr>
              </a:lvl1pPr>
              <a:lvl2pPr marL="742950" indent="-285750">
                <a:defRPr kumimoji="1" sz="2000">
                  <a:solidFill>
                    <a:srgbClr val="FFFFFF"/>
                  </a:solidFill>
                  <a:latin typeface="Arial" panose="020B0604020202020204" pitchFamily="34" charset="0"/>
                </a:defRPr>
              </a:lvl2pPr>
              <a:lvl3pPr marL="1143000" indent="-228600">
                <a:defRPr kumimoji="1" sz="2000">
                  <a:solidFill>
                    <a:srgbClr val="FFFFFF"/>
                  </a:solidFill>
                  <a:latin typeface="Arial" panose="020B0604020202020204" pitchFamily="34" charset="0"/>
                </a:defRPr>
              </a:lvl3pPr>
              <a:lvl4pPr marL="1600200" indent="-228600">
                <a:defRPr kumimoji="1" sz="2000">
                  <a:solidFill>
                    <a:srgbClr val="FFFFFF"/>
                  </a:solidFill>
                  <a:latin typeface="Arial" panose="020B0604020202020204" pitchFamily="34" charset="0"/>
                </a:defRPr>
              </a:lvl4pPr>
              <a:lvl5pPr marL="2057400" indent="-228600">
                <a:defRPr kumimoji="1" sz="2000">
                  <a:solidFill>
                    <a:srgbClr val="FFFFFF"/>
                  </a:solidFill>
                  <a:latin typeface="Arial" panose="020B0604020202020204" pitchFamily="34" charset="0"/>
                </a:defRPr>
              </a:lvl5pPr>
              <a:lvl6pPr marL="25146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6pPr>
              <a:lvl7pPr marL="29718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7pPr>
              <a:lvl8pPr marL="34290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8pPr>
              <a:lvl9pPr marL="38862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9pPr>
            </a:lstStyle>
            <a:p>
              <a:pPr algn="ctr">
                <a:lnSpc>
                  <a:spcPct val="100000"/>
                </a:lnSpc>
                <a:spcBef>
                  <a:spcPct val="0"/>
                </a:spcBef>
                <a:buClrTx/>
                <a:buSzTx/>
              </a:pPr>
              <a:r>
                <a:rPr lang="en-US" altLang="en-US" sz="2400" b="1" u="sng" dirty="0">
                  <a:solidFill>
                    <a:schemeClr val="tx2"/>
                  </a:solidFill>
                  <a:latin typeface="Tahoma" panose="020B0604030504040204" pitchFamily="34" charset="0"/>
                </a:rPr>
                <a:t>High P loads</a:t>
              </a:r>
            </a:p>
            <a:p>
              <a:pPr>
                <a:lnSpc>
                  <a:spcPct val="100000"/>
                </a:lnSpc>
                <a:spcBef>
                  <a:spcPct val="0"/>
                </a:spcBef>
                <a:buClrTx/>
                <a:buSzTx/>
              </a:pPr>
              <a:r>
                <a:rPr lang="en-US" altLang="en-US" sz="1800" dirty="0">
                  <a:solidFill>
                    <a:schemeClr val="tx2"/>
                  </a:solidFill>
                  <a:cs typeface="Arial" panose="020B0604020202020204" pitchFamily="34" charset="0"/>
                </a:rPr>
                <a:t>Need to over-drain</a:t>
              </a:r>
            </a:p>
            <a:p>
              <a:pPr>
                <a:lnSpc>
                  <a:spcPct val="100000"/>
                </a:lnSpc>
                <a:spcBef>
                  <a:spcPct val="0"/>
                </a:spcBef>
                <a:buClrTx/>
                <a:buSzTx/>
              </a:pPr>
              <a:r>
                <a:rPr lang="en-US" altLang="en-US" sz="1800" dirty="0">
                  <a:solidFill>
                    <a:schemeClr val="tx2"/>
                  </a:solidFill>
                  <a:cs typeface="Arial" panose="020B0604020202020204" pitchFamily="34" charset="0"/>
                </a:rPr>
                <a:t>large areas of the farm</a:t>
              </a:r>
            </a:p>
            <a:p>
              <a:pPr>
                <a:lnSpc>
                  <a:spcPct val="100000"/>
                </a:lnSpc>
                <a:spcBef>
                  <a:spcPct val="0"/>
                </a:spcBef>
                <a:buClrTx/>
                <a:buSzTx/>
              </a:pPr>
              <a:r>
                <a:rPr lang="en-US" altLang="en-US" sz="1800" dirty="0">
                  <a:solidFill>
                    <a:schemeClr val="tx2"/>
                  </a:solidFill>
                  <a:cs typeface="Arial" panose="020B0604020202020204" pitchFamily="34" charset="0"/>
                </a:rPr>
                <a:t>to achieve desired</a:t>
              </a:r>
            </a:p>
            <a:p>
              <a:pPr>
                <a:lnSpc>
                  <a:spcPct val="100000"/>
                </a:lnSpc>
                <a:spcBef>
                  <a:spcPct val="0"/>
                </a:spcBef>
                <a:buClrTx/>
                <a:buSzTx/>
              </a:pPr>
              <a:r>
                <a:rPr lang="en-US" altLang="en-US" sz="1800" dirty="0">
                  <a:solidFill>
                    <a:schemeClr val="tx2"/>
                  </a:solidFill>
                  <a:cs typeface="Arial" panose="020B0604020202020204" pitchFamily="34" charset="0"/>
                </a:rPr>
                <a:t>WT levels at back of farm</a:t>
              </a:r>
            </a:p>
          </p:txBody>
        </p:sp>
      </p:grpSp>
      <p:sp>
        <p:nvSpPr>
          <p:cNvPr id="17428" name="Text Box 11"/>
          <p:cNvSpPr txBox="1">
            <a:spLocks noChangeArrowheads="1"/>
          </p:cNvSpPr>
          <p:nvPr/>
        </p:nvSpPr>
        <p:spPr bwMode="auto">
          <a:xfrm>
            <a:off x="164047" y="2299373"/>
            <a:ext cx="922047" cy="461665"/>
          </a:xfrm>
          <a:prstGeom prst="rect">
            <a:avLst/>
          </a:prstGeom>
          <a:solidFill>
            <a:schemeClr val="accent1"/>
          </a:solidFill>
          <a:ln w="19050" cap="sq">
            <a:solidFill>
              <a:schemeClr val="bg2"/>
            </a:solidFill>
            <a:miter lim="800000"/>
            <a:headEnd type="none" w="sm" len="sm"/>
            <a:tailEnd type="none" w="sm" len="sm"/>
          </a:ln>
        </p:spPr>
        <p:txBody>
          <a:bodyPr wrap="none">
            <a:spAutoFit/>
          </a:bodyPr>
          <a:lstStyle>
            <a:lvl1pPr>
              <a:defRPr kumimoji="1" sz="2000">
                <a:solidFill>
                  <a:srgbClr val="FFFFFF"/>
                </a:solidFill>
                <a:latin typeface="Arial" panose="020B0604020202020204" pitchFamily="34" charset="0"/>
              </a:defRPr>
            </a:lvl1pPr>
            <a:lvl2pPr marL="742950" indent="-285750">
              <a:defRPr kumimoji="1" sz="2000">
                <a:solidFill>
                  <a:srgbClr val="FFFFFF"/>
                </a:solidFill>
                <a:latin typeface="Arial" panose="020B0604020202020204" pitchFamily="34" charset="0"/>
              </a:defRPr>
            </a:lvl2pPr>
            <a:lvl3pPr marL="1143000" indent="-228600">
              <a:defRPr kumimoji="1" sz="2000">
                <a:solidFill>
                  <a:srgbClr val="FFFFFF"/>
                </a:solidFill>
                <a:latin typeface="Arial" panose="020B0604020202020204" pitchFamily="34" charset="0"/>
              </a:defRPr>
            </a:lvl3pPr>
            <a:lvl4pPr marL="1600200" indent="-228600">
              <a:defRPr kumimoji="1" sz="2000">
                <a:solidFill>
                  <a:srgbClr val="FFFFFF"/>
                </a:solidFill>
                <a:latin typeface="Arial" panose="020B0604020202020204" pitchFamily="34" charset="0"/>
              </a:defRPr>
            </a:lvl4pPr>
            <a:lvl5pPr marL="2057400" indent="-228600">
              <a:defRPr kumimoji="1" sz="2000">
                <a:solidFill>
                  <a:srgbClr val="FFFFFF"/>
                </a:solidFill>
                <a:latin typeface="Arial" panose="020B0604020202020204" pitchFamily="34" charset="0"/>
              </a:defRPr>
            </a:lvl5pPr>
            <a:lvl6pPr marL="25146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6pPr>
            <a:lvl7pPr marL="29718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7pPr>
            <a:lvl8pPr marL="34290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8pPr>
            <a:lvl9pPr marL="38862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9pPr>
          </a:lstStyle>
          <a:p>
            <a:pPr algn="ctr">
              <a:lnSpc>
                <a:spcPct val="100000"/>
              </a:lnSpc>
              <a:spcBef>
                <a:spcPct val="0"/>
              </a:spcBef>
              <a:buClrTx/>
              <a:buSzTx/>
            </a:pPr>
            <a:r>
              <a:rPr lang="en-US" altLang="en-US" sz="2400" dirty="0">
                <a:solidFill>
                  <a:schemeClr val="bg1"/>
                </a:solidFill>
                <a:cs typeface="Arial" panose="020B0604020202020204" pitchFamily="34" charset="0"/>
              </a:rPr>
              <a:t>Cane</a:t>
            </a:r>
          </a:p>
        </p:txBody>
      </p:sp>
      <p:sp>
        <p:nvSpPr>
          <p:cNvPr id="17429" name="Text Box 18"/>
          <p:cNvSpPr txBox="1">
            <a:spLocks noChangeArrowheads="1"/>
          </p:cNvSpPr>
          <p:nvPr/>
        </p:nvSpPr>
        <p:spPr bwMode="auto">
          <a:xfrm>
            <a:off x="209934" y="1613570"/>
            <a:ext cx="838200" cy="461665"/>
          </a:xfrm>
          <a:prstGeom prst="rect">
            <a:avLst/>
          </a:prstGeom>
          <a:solidFill>
            <a:srgbClr val="92D050"/>
          </a:solidFill>
          <a:ln w="19050" cap="sq">
            <a:solidFill>
              <a:schemeClr val="bg2"/>
            </a:solidFill>
            <a:miter lim="800000"/>
            <a:headEnd type="none" w="sm" len="sm"/>
            <a:tailEnd type="none" w="sm" len="sm"/>
          </a:ln>
        </p:spPr>
        <p:txBody>
          <a:bodyPr>
            <a:spAutoFit/>
          </a:bodyPr>
          <a:lstStyle>
            <a:lvl1pPr>
              <a:defRPr kumimoji="1" sz="2000">
                <a:solidFill>
                  <a:srgbClr val="FFFFFF"/>
                </a:solidFill>
                <a:latin typeface="Arial" panose="020B0604020202020204" pitchFamily="34" charset="0"/>
              </a:defRPr>
            </a:lvl1pPr>
            <a:lvl2pPr marL="742950" indent="-285750">
              <a:defRPr kumimoji="1" sz="2000">
                <a:solidFill>
                  <a:srgbClr val="FFFFFF"/>
                </a:solidFill>
                <a:latin typeface="Arial" panose="020B0604020202020204" pitchFamily="34" charset="0"/>
              </a:defRPr>
            </a:lvl2pPr>
            <a:lvl3pPr marL="1143000" indent="-228600">
              <a:defRPr kumimoji="1" sz="2000">
                <a:solidFill>
                  <a:srgbClr val="FFFFFF"/>
                </a:solidFill>
                <a:latin typeface="Arial" panose="020B0604020202020204" pitchFamily="34" charset="0"/>
              </a:defRPr>
            </a:lvl3pPr>
            <a:lvl4pPr marL="1600200" indent="-228600">
              <a:defRPr kumimoji="1" sz="2000">
                <a:solidFill>
                  <a:srgbClr val="FFFFFF"/>
                </a:solidFill>
                <a:latin typeface="Arial" panose="020B0604020202020204" pitchFamily="34" charset="0"/>
              </a:defRPr>
            </a:lvl4pPr>
            <a:lvl5pPr marL="2057400" indent="-228600">
              <a:defRPr kumimoji="1" sz="2000">
                <a:solidFill>
                  <a:srgbClr val="FFFFFF"/>
                </a:solidFill>
                <a:latin typeface="Arial" panose="020B0604020202020204" pitchFamily="34" charset="0"/>
              </a:defRPr>
            </a:lvl5pPr>
            <a:lvl6pPr marL="25146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6pPr>
            <a:lvl7pPr marL="29718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7pPr>
            <a:lvl8pPr marL="34290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8pPr>
            <a:lvl9pPr marL="38862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9pPr>
          </a:lstStyle>
          <a:p>
            <a:pPr algn="ctr">
              <a:lnSpc>
                <a:spcPct val="100000"/>
              </a:lnSpc>
              <a:spcBef>
                <a:spcPct val="0"/>
              </a:spcBef>
              <a:buClrTx/>
              <a:buSzTx/>
            </a:pPr>
            <a:r>
              <a:rPr lang="en-US" altLang="en-US" sz="2400" dirty="0">
                <a:solidFill>
                  <a:schemeClr val="tx2"/>
                </a:solidFill>
                <a:cs typeface="Arial" panose="020B0604020202020204" pitchFamily="34" charset="0"/>
              </a:rPr>
              <a:t>Leaf</a:t>
            </a:r>
          </a:p>
        </p:txBody>
      </p:sp>
      <p:sp>
        <p:nvSpPr>
          <p:cNvPr id="17430" name="Text Box 23"/>
          <p:cNvSpPr txBox="1">
            <a:spLocks noChangeArrowheads="1"/>
          </p:cNvSpPr>
          <p:nvPr/>
        </p:nvSpPr>
        <p:spPr bwMode="auto">
          <a:xfrm>
            <a:off x="202003" y="946820"/>
            <a:ext cx="846137" cy="461665"/>
          </a:xfrm>
          <a:prstGeom prst="rect">
            <a:avLst/>
          </a:prstGeom>
          <a:solidFill>
            <a:schemeClr val="accent2"/>
          </a:solidFill>
          <a:ln w="19050" cap="sq">
            <a:solidFill>
              <a:schemeClr val="bg2"/>
            </a:solidFill>
            <a:miter lim="800000"/>
            <a:headEnd type="none" w="sm" len="sm"/>
            <a:tailEnd type="none" w="sm" len="sm"/>
          </a:ln>
        </p:spPr>
        <p:txBody>
          <a:bodyPr>
            <a:spAutoFit/>
          </a:bodyPr>
          <a:lstStyle>
            <a:lvl1pPr>
              <a:defRPr kumimoji="1" sz="2000">
                <a:solidFill>
                  <a:srgbClr val="FFFFFF"/>
                </a:solidFill>
                <a:latin typeface="Arial" panose="020B0604020202020204" pitchFamily="34" charset="0"/>
              </a:defRPr>
            </a:lvl1pPr>
            <a:lvl2pPr marL="742950" indent="-285750">
              <a:defRPr kumimoji="1" sz="2000">
                <a:solidFill>
                  <a:srgbClr val="FFFFFF"/>
                </a:solidFill>
                <a:latin typeface="Arial" panose="020B0604020202020204" pitchFamily="34" charset="0"/>
              </a:defRPr>
            </a:lvl2pPr>
            <a:lvl3pPr marL="1143000" indent="-228600">
              <a:defRPr kumimoji="1" sz="2000">
                <a:solidFill>
                  <a:srgbClr val="FFFFFF"/>
                </a:solidFill>
                <a:latin typeface="Arial" panose="020B0604020202020204" pitchFamily="34" charset="0"/>
              </a:defRPr>
            </a:lvl3pPr>
            <a:lvl4pPr marL="1600200" indent="-228600">
              <a:defRPr kumimoji="1" sz="2000">
                <a:solidFill>
                  <a:srgbClr val="FFFFFF"/>
                </a:solidFill>
                <a:latin typeface="Arial" panose="020B0604020202020204" pitchFamily="34" charset="0"/>
              </a:defRPr>
            </a:lvl4pPr>
            <a:lvl5pPr marL="2057400" indent="-228600">
              <a:defRPr kumimoji="1" sz="2000">
                <a:solidFill>
                  <a:srgbClr val="FFFFFF"/>
                </a:solidFill>
                <a:latin typeface="Arial" panose="020B0604020202020204" pitchFamily="34" charset="0"/>
              </a:defRPr>
            </a:lvl5pPr>
            <a:lvl6pPr marL="25146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6pPr>
            <a:lvl7pPr marL="29718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7pPr>
            <a:lvl8pPr marL="34290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8pPr>
            <a:lvl9pPr marL="38862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9pPr>
          </a:lstStyle>
          <a:p>
            <a:pPr algn="ctr">
              <a:lnSpc>
                <a:spcPct val="100000"/>
              </a:lnSpc>
              <a:spcBef>
                <a:spcPct val="0"/>
              </a:spcBef>
              <a:buClrTx/>
              <a:buSzTx/>
            </a:pPr>
            <a:r>
              <a:rPr lang="en-US" altLang="en-US" sz="2400" dirty="0">
                <a:solidFill>
                  <a:schemeClr val="tx2"/>
                </a:solidFill>
                <a:cs typeface="Arial" panose="020B0604020202020204" pitchFamily="34" charset="0"/>
              </a:rPr>
              <a:t>Sod</a:t>
            </a:r>
          </a:p>
        </p:txBody>
      </p:sp>
      <p:sp>
        <p:nvSpPr>
          <p:cNvPr id="17431" name="Text Box 56"/>
          <p:cNvSpPr txBox="1">
            <a:spLocks noChangeArrowheads="1"/>
          </p:cNvSpPr>
          <p:nvPr/>
        </p:nvSpPr>
        <p:spPr bwMode="auto">
          <a:xfrm>
            <a:off x="4068051" y="2325845"/>
            <a:ext cx="270298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cap="sq">
                <a:solidFill>
                  <a:srgbClr val="000000"/>
                </a:solidFill>
                <a:miter lim="800000"/>
                <a:headEnd type="none" w="sm" len="sm"/>
                <a:tailEnd type="none" w="sm" len="sm"/>
              </a14:hiddenLine>
            </a:ext>
          </a:extLst>
        </p:spPr>
        <p:txBody>
          <a:bodyPr wrap="none">
            <a:spAutoFit/>
          </a:bodyPr>
          <a:lstStyle>
            <a:lvl1pPr>
              <a:defRPr kumimoji="1" sz="2000">
                <a:solidFill>
                  <a:srgbClr val="FFFFFF"/>
                </a:solidFill>
                <a:latin typeface="Arial" panose="020B0604020202020204" pitchFamily="34" charset="0"/>
              </a:defRPr>
            </a:lvl1pPr>
            <a:lvl2pPr marL="742950" indent="-285750">
              <a:defRPr kumimoji="1" sz="2000">
                <a:solidFill>
                  <a:srgbClr val="FFFFFF"/>
                </a:solidFill>
                <a:latin typeface="Arial" panose="020B0604020202020204" pitchFamily="34" charset="0"/>
              </a:defRPr>
            </a:lvl2pPr>
            <a:lvl3pPr marL="1143000" indent="-228600">
              <a:defRPr kumimoji="1" sz="2000">
                <a:solidFill>
                  <a:srgbClr val="FFFFFF"/>
                </a:solidFill>
                <a:latin typeface="Arial" panose="020B0604020202020204" pitchFamily="34" charset="0"/>
              </a:defRPr>
            </a:lvl3pPr>
            <a:lvl4pPr marL="1600200" indent="-228600">
              <a:defRPr kumimoji="1" sz="2000">
                <a:solidFill>
                  <a:srgbClr val="FFFFFF"/>
                </a:solidFill>
                <a:latin typeface="Arial" panose="020B0604020202020204" pitchFamily="34" charset="0"/>
              </a:defRPr>
            </a:lvl4pPr>
            <a:lvl5pPr marL="2057400" indent="-228600">
              <a:defRPr kumimoji="1" sz="2000">
                <a:solidFill>
                  <a:srgbClr val="FFFFFF"/>
                </a:solidFill>
                <a:latin typeface="Arial" panose="020B0604020202020204" pitchFamily="34" charset="0"/>
              </a:defRPr>
            </a:lvl5pPr>
            <a:lvl6pPr marL="25146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6pPr>
            <a:lvl7pPr marL="29718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7pPr>
            <a:lvl8pPr marL="34290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8pPr>
            <a:lvl9pPr marL="38862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9pPr>
          </a:lstStyle>
          <a:p>
            <a:pPr algn="ctr">
              <a:lnSpc>
                <a:spcPct val="100000"/>
              </a:lnSpc>
              <a:spcBef>
                <a:spcPct val="0"/>
              </a:spcBef>
              <a:buClrTx/>
              <a:buSzTx/>
            </a:pPr>
            <a:r>
              <a:rPr lang="en-US" altLang="en-US" b="1" dirty="0">
                <a:solidFill>
                  <a:schemeClr val="tx2"/>
                </a:solidFill>
                <a:cs typeface="Arial" panose="020B0604020202020204" pitchFamily="34" charset="0"/>
              </a:rPr>
              <a:t>Back of farm too wet</a:t>
            </a:r>
          </a:p>
        </p:txBody>
      </p:sp>
      <p:grpSp>
        <p:nvGrpSpPr>
          <p:cNvPr id="17432" name="Group 60"/>
          <p:cNvGrpSpPr>
            <a:grpSpLocks/>
          </p:cNvGrpSpPr>
          <p:nvPr/>
        </p:nvGrpSpPr>
        <p:grpSpPr bwMode="auto">
          <a:xfrm>
            <a:off x="2368935" y="1404019"/>
            <a:ext cx="2573339" cy="2895600"/>
            <a:chOff x="2016" y="768"/>
            <a:chExt cx="1824" cy="1824"/>
          </a:xfrm>
        </p:grpSpPr>
        <p:sp>
          <p:nvSpPr>
            <p:cNvPr id="66621" name="AutoShape 61"/>
            <p:cNvSpPr>
              <a:spLocks noChangeArrowheads="1"/>
            </p:cNvSpPr>
            <p:nvPr/>
          </p:nvSpPr>
          <p:spPr bwMode="auto">
            <a:xfrm rot="2719283" flipV="1">
              <a:off x="1872" y="1392"/>
              <a:ext cx="384" cy="96"/>
            </a:xfrm>
            <a:prstGeom prst="rightArrow">
              <a:avLst>
                <a:gd name="adj1" fmla="val 50000"/>
                <a:gd name="adj2" fmla="val 100000"/>
              </a:avLst>
            </a:prstGeom>
            <a:gradFill rotWithShape="0">
              <a:gsLst>
                <a:gs pos="0">
                  <a:srgbClr val="0099CC"/>
                </a:gs>
                <a:gs pos="100000">
                  <a:srgbClr val="0000FF"/>
                </a:gs>
              </a:gsLst>
              <a:lin ang="5400000" scaled="1"/>
            </a:gradFill>
            <a:ln w="12700" cap="sq">
              <a:solidFill>
                <a:schemeClr val="bg2"/>
              </a:solidFill>
              <a:miter lim="800000"/>
              <a:headEnd type="none" w="sm" len="sm"/>
              <a:tailEnd type="none" w="sm" len="sm"/>
            </a:ln>
            <a:effectLst/>
          </p:spPr>
          <p:txBody>
            <a:bodyPr wrap="none" anchor="ctr"/>
            <a:lstStyle/>
            <a:p>
              <a:pPr>
                <a:defRPr/>
              </a:pPr>
              <a:endParaRPr lang="en-US">
                <a:latin typeface="Arial" charset="0"/>
              </a:endParaRPr>
            </a:p>
          </p:txBody>
        </p:sp>
        <p:sp>
          <p:nvSpPr>
            <p:cNvPr id="66622" name="AutoShape 62"/>
            <p:cNvSpPr>
              <a:spLocks noChangeArrowheads="1"/>
            </p:cNvSpPr>
            <p:nvPr/>
          </p:nvSpPr>
          <p:spPr bwMode="auto">
            <a:xfrm rot="5400000" flipV="1">
              <a:off x="2832" y="1824"/>
              <a:ext cx="384" cy="96"/>
            </a:xfrm>
            <a:prstGeom prst="rightArrow">
              <a:avLst>
                <a:gd name="adj1" fmla="val 50000"/>
                <a:gd name="adj2" fmla="val 100000"/>
              </a:avLst>
            </a:prstGeom>
            <a:gradFill rotWithShape="0">
              <a:gsLst>
                <a:gs pos="0">
                  <a:srgbClr val="0099CC"/>
                </a:gs>
                <a:gs pos="100000">
                  <a:srgbClr val="0000FF"/>
                </a:gs>
              </a:gsLst>
              <a:lin ang="5400000" scaled="1"/>
            </a:gradFill>
            <a:ln w="12700" cap="sq">
              <a:solidFill>
                <a:schemeClr val="bg2"/>
              </a:solidFill>
              <a:miter lim="800000"/>
              <a:headEnd type="none" w="sm" len="sm"/>
              <a:tailEnd type="none" w="sm" len="sm"/>
            </a:ln>
            <a:effectLst/>
          </p:spPr>
          <p:txBody>
            <a:bodyPr wrap="none" anchor="ctr"/>
            <a:lstStyle/>
            <a:p>
              <a:pPr>
                <a:defRPr/>
              </a:pPr>
              <a:endParaRPr lang="en-US">
                <a:latin typeface="Arial" charset="0"/>
              </a:endParaRPr>
            </a:p>
          </p:txBody>
        </p:sp>
        <p:sp>
          <p:nvSpPr>
            <p:cNvPr id="66623" name="AutoShape 63"/>
            <p:cNvSpPr>
              <a:spLocks noChangeArrowheads="1"/>
            </p:cNvSpPr>
            <p:nvPr/>
          </p:nvSpPr>
          <p:spPr bwMode="auto">
            <a:xfrm rot="-2750329">
              <a:off x="3072" y="2370"/>
              <a:ext cx="384" cy="97"/>
            </a:xfrm>
            <a:prstGeom prst="rightArrow">
              <a:avLst>
                <a:gd name="adj1" fmla="val 50000"/>
                <a:gd name="adj2" fmla="val 100000"/>
              </a:avLst>
            </a:prstGeom>
            <a:gradFill rotWithShape="0">
              <a:gsLst>
                <a:gs pos="0">
                  <a:srgbClr val="0099CC"/>
                </a:gs>
                <a:gs pos="100000">
                  <a:srgbClr val="0000FF"/>
                </a:gs>
              </a:gsLst>
              <a:lin ang="5400000" scaled="1"/>
            </a:gradFill>
            <a:ln w="12700" cap="sq">
              <a:solidFill>
                <a:schemeClr val="bg2"/>
              </a:solidFill>
              <a:miter lim="800000"/>
              <a:headEnd type="none" w="sm" len="sm"/>
              <a:tailEnd type="none" w="sm" len="sm"/>
            </a:ln>
            <a:effectLst/>
          </p:spPr>
          <p:txBody>
            <a:bodyPr wrap="none" anchor="ctr"/>
            <a:lstStyle/>
            <a:p>
              <a:pPr>
                <a:defRPr/>
              </a:pPr>
              <a:endParaRPr lang="en-US">
                <a:latin typeface="Arial" charset="0"/>
              </a:endParaRPr>
            </a:p>
          </p:txBody>
        </p:sp>
        <p:sp>
          <p:nvSpPr>
            <p:cNvPr id="66624" name="AutoShape 64"/>
            <p:cNvSpPr>
              <a:spLocks noChangeArrowheads="1"/>
            </p:cNvSpPr>
            <p:nvPr/>
          </p:nvSpPr>
          <p:spPr bwMode="auto">
            <a:xfrm rot="-2750329">
              <a:off x="3600" y="2352"/>
              <a:ext cx="384" cy="96"/>
            </a:xfrm>
            <a:prstGeom prst="rightArrow">
              <a:avLst>
                <a:gd name="adj1" fmla="val 50000"/>
                <a:gd name="adj2" fmla="val 100000"/>
              </a:avLst>
            </a:prstGeom>
            <a:gradFill rotWithShape="0">
              <a:gsLst>
                <a:gs pos="0">
                  <a:srgbClr val="0099CC"/>
                </a:gs>
                <a:gs pos="100000">
                  <a:srgbClr val="0000FF"/>
                </a:gs>
              </a:gsLst>
              <a:lin ang="5400000" scaled="1"/>
            </a:gradFill>
            <a:ln w="12700" cap="sq">
              <a:solidFill>
                <a:schemeClr val="bg2"/>
              </a:solidFill>
              <a:miter lim="800000"/>
              <a:headEnd type="none" w="sm" len="sm"/>
              <a:tailEnd type="none" w="sm" len="sm"/>
            </a:ln>
            <a:effectLst/>
          </p:spPr>
          <p:txBody>
            <a:bodyPr wrap="none" anchor="ctr"/>
            <a:lstStyle/>
            <a:p>
              <a:pPr>
                <a:defRPr/>
              </a:pPr>
              <a:endParaRPr lang="en-US">
                <a:latin typeface="Arial" charset="0"/>
              </a:endParaRPr>
            </a:p>
          </p:txBody>
        </p:sp>
        <p:sp>
          <p:nvSpPr>
            <p:cNvPr id="66625" name="AutoShape 65"/>
            <p:cNvSpPr>
              <a:spLocks noChangeArrowheads="1"/>
            </p:cNvSpPr>
            <p:nvPr/>
          </p:nvSpPr>
          <p:spPr bwMode="auto">
            <a:xfrm rot="2719283" flipV="1">
              <a:off x="1872" y="912"/>
              <a:ext cx="384" cy="96"/>
            </a:xfrm>
            <a:prstGeom prst="rightArrow">
              <a:avLst>
                <a:gd name="adj1" fmla="val 50000"/>
                <a:gd name="adj2" fmla="val 100000"/>
              </a:avLst>
            </a:prstGeom>
            <a:gradFill rotWithShape="0">
              <a:gsLst>
                <a:gs pos="0">
                  <a:srgbClr val="0099CC"/>
                </a:gs>
                <a:gs pos="100000">
                  <a:srgbClr val="0000FF"/>
                </a:gs>
              </a:gsLst>
              <a:lin ang="5400000" scaled="1"/>
            </a:gradFill>
            <a:ln w="12700" cap="sq">
              <a:solidFill>
                <a:schemeClr val="bg2"/>
              </a:solidFill>
              <a:miter lim="800000"/>
              <a:headEnd type="none" w="sm" len="sm"/>
              <a:tailEnd type="none" w="sm" len="sm"/>
            </a:ln>
            <a:effectLst/>
          </p:spPr>
          <p:txBody>
            <a:bodyPr wrap="none" anchor="ctr"/>
            <a:lstStyle/>
            <a:p>
              <a:pPr>
                <a:defRPr/>
              </a:pPr>
              <a:endParaRPr lang="en-US">
                <a:latin typeface="Arial" charset="0"/>
              </a:endParaRPr>
            </a:p>
          </p:txBody>
        </p:sp>
        <p:sp>
          <p:nvSpPr>
            <p:cNvPr id="66626" name="AutoShape 66"/>
            <p:cNvSpPr>
              <a:spLocks noChangeArrowheads="1"/>
            </p:cNvSpPr>
            <p:nvPr/>
          </p:nvSpPr>
          <p:spPr bwMode="auto">
            <a:xfrm rot="2719283" flipV="1">
              <a:off x="1872" y="1872"/>
              <a:ext cx="384" cy="96"/>
            </a:xfrm>
            <a:prstGeom prst="rightArrow">
              <a:avLst>
                <a:gd name="adj1" fmla="val 50000"/>
                <a:gd name="adj2" fmla="val 100000"/>
              </a:avLst>
            </a:prstGeom>
            <a:gradFill rotWithShape="0">
              <a:gsLst>
                <a:gs pos="0">
                  <a:srgbClr val="0099CC"/>
                </a:gs>
                <a:gs pos="100000">
                  <a:srgbClr val="0000FF"/>
                </a:gs>
              </a:gsLst>
              <a:lin ang="5400000" scaled="1"/>
            </a:gradFill>
            <a:ln w="12700" cap="sq">
              <a:solidFill>
                <a:schemeClr val="bg2"/>
              </a:solidFill>
              <a:miter lim="800000"/>
              <a:headEnd type="none" w="sm" len="sm"/>
              <a:tailEnd type="none" w="sm" len="sm"/>
            </a:ln>
            <a:effectLst/>
          </p:spPr>
          <p:txBody>
            <a:bodyPr wrap="none" anchor="ctr"/>
            <a:lstStyle/>
            <a:p>
              <a:pPr>
                <a:defRPr/>
              </a:pPr>
              <a:endParaRPr lang="en-US">
                <a:latin typeface="Arial" charset="0"/>
              </a:endParaRPr>
            </a:p>
          </p:txBody>
        </p:sp>
        <p:sp>
          <p:nvSpPr>
            <p:cNvPr id="66627" name="AutoShape 67"/>
            <p:cNvSpPr>
              <a:spLocks noChangeArrowheads="1"/>
            </p:cNvSpPr>
            <p:nvPr/>
          </p:nvSpPr>
          <p:spPr bwMode="auto">
            <a:xfrm rot="-2719283" flipH="1" flipV="1">
              <a:off x="2304" y="1872"/>
              <a:ext cx="384" cy="96"/>
            </a:xfrm>
            <a:prstGeom prst="rightArrow">
              <a:avLst>
                <a:gd name="adj1" fmla="val 50000"/>
                <a:gd name="adj2" fmla="val 100000"/>
              </a:avLst>
            </a:prstGeom>
            <a:gradFill rotWithShape="0">
              <a:gsLst>
                <a:gs pos="0">
                  <a:srgbClr val="0099CC"/>
                </a:gs>
                <a:gs pos="100000">
                  <a:srgbClr val="0000FF"/>
                </a:gs>
              </a:gsLst>
              <a:lin ang="5400000" scaled="1"/>
            </a:gradFill>
            <a:ln w="12700" cap="sq">
              <a:solidFill>
                <a:schemeClr val="bg2"/>
              </a:solidFill>
              <a:miter lim="800000"/>
              <a:headEnd type="none" w="sm" len="sm"/>
              <a:tailEnd type="none" w="sm" len="sm"/>
            </a:ln>
            <a:effectLst/>
          </p:spPr>
          <p:txBody>
            <a:bodyPr wrap="none" anchor="ctr"/>
            <a:lstStyle/>
            <a:p>
              <a:pPr>
                <a:defRPr/>
              </a:pPr>
              <a:endParaRPr lang="en-US">
                <a:latin typeface="Arial" charset="0"/>
              </a:endParaRPr>
            </a:p>
          </p:txBody>
        </p:sp>
        <p:sp>
          <p:nvSpPr>
            <p:cNvPr id="66628" name="AutoShape 68"/>
            <p:cNvSpPr>
              <a:spLocks noChangeArrowheads="1"/>
            </p:cNvSpPr>
            <p:nvPr/>
          </p:nvSpPr>
          <p:spPr bwMode="auto">
            <a:xfrm rot="-2719283" flipH="1" flipV="1">
              <a:off x="2304" y="1392"/>
              <a:ext cx="384" cy="96"/>
            </a:xfrm>
            <a:prstGeom prst="rightArrow">
              <a:avLst>
                <a:gd name="adj1" fmla="val 50000"/>
                <a:gd name="adj2" fmla="val 100000"/>
              </a:avLst>
            </a:prstGeom>
            <a:gradFill rotWithShape="0">
              <a:gsLst>
                <a:gs pos="0">
                  <a:srgbClr val="0099CC"/>
                </a:gs>
                <a:gs pos="100000">
                  <a:srgbClr val="0000FF"/>
                </a:gs>
              </a:gsLst>
              <a:lin ang="5400000" scaled="1"/>
            </a:gradFill>
            <a:ln w="12700" cap="sq">
              <a:solidFill>
                <a:schemeClr val="bg2"/>
              </a:solidFill>
              <a:miter lim="800000"/>
              <a:headEnd type="none" w="sm" len="sm"/>
              <a:tailEnd type="none" w="sm" len="sm"/>
            </a:ln>
            <a:effectLst/>
          </p:spPr>
          <p:txBody>
            <a:bodyPr wrap="none" anchor="ctr"/>
            <a:lstStyle/>
            <a:p>
              <a:pPr>
                <a:defRPr/>
              </a:pPr>
              <a:endParaRPr lang="en-US">
                <a:latin typeface="Arial" charset="0"/>
              </a:endParaRPr>
            </a:p>
          </p:txBody>
        </p:sp>
        <p:sp>
          <p:nvSpPr>
            <p:cNvPr id="66629" name="AutoShape 69"/>
            <p:cNvSpPr>
              <a:spLocks noChangeArrowheads="1"/>
            </p:cNvSpPr>
            <p:nvPr/>
          </p:nvSpPr>
          <p:spPr bwMode="auto">
            <a:xfrm rot="-2719283" flipH="1" flipV="1">
              <a:off x="2304" y="912"/>
              <a:ext cx="384" cy="96"/>
            </a:xfrm>
            <a:prstGeom prst="rightArrow">
              <a:avLst>
                <a:gd name="adj1" fmla="val 50000"/>
                <a:gd name="adj2" fmla="val 100000"/>
              </a:avLst>
            </a:prstGeom>
            <a:gradFill rotWithShape="0">
              <a:gsLst>
                <a:gs pos="0">
                  <a:srgbClr val="0099CC"/>
                </a:gs>
                <a:gs pos="100000">
                  <a:srgbClr val="0000FF"/>
                </a:gs>
              </a:gsLst>
              <a:lin ang="5400000" scaled="1"/>
            </a:gradFill>
            <a:ln w="12700" cap="sq">
              <a:solidFill>
                <a:schemeClr val="bg2"/>
              </a:solidFill>
              <a:miter lim="800000"/>
              <a:headEnd type="none" w="sm" len="sm"/>
              <a:tailEnd type="none" w="sm" len="sm"/>
            </a:ln>
            <a:effectLst/>
          </p:spPr>
          <p:txBody>
            <a:bodyPr wrap="none" anchor="ctr"/>
            <a:lstStyle/>
            <a:p>
              <a:pPr>
                <a:defRPr/>
              </a:pPr>
              <a:endParaRPr lang="en-US">
                <a:latin typeface="Arial" charset="0"/>
              </a:endParaRPr>
            </a:p>
          </p:txBody>
        </p:sp>
        <p:sp>
          <p:nvSpPr>
            <p:cNvPr id="66630" name="AutoShape 70"/>
            <p:cNvSpPr>
              <a:spLocks noChangeArrowheads="1"/>
            </p:cNvSpPr>
            <p:nvPr/>
          </p:nvSpPr>
          <p:spPr bwMode="auto">
            <a:xfrm rot="-2750329">
              <a:off x="2544" y="2352"/>
              <a:ext cx="384" cy="98"/>
            </a:xfrm>
            <a:prstGeom prst="rightArrow">
              <a:avLst>
                <a:gd name="adj1" fmla="val 50000"/>
                <a:gd name="adj2" fmla="val 100000"/>
              </a:avLst>
            </a:prstGeom>
            <a:gradFill rotWithShape="0">
              <a:gsLst>
                <a:gs pos="0">
                  <a:srgbClr val="0099CC"/>
                </a:gs>
                <a:gs pos="100000">
                  <a:srgbClr val="0000FF"/>
                </a:gs>
              </a:gsLst>
              <a:lin ang="5400000" scaled="1"/>
            </a:gradFill>
            <a:ln w="12700" cap="sq">
              <a:solidFill>
                <a:schemeClr val="bg2"/>
              </a:solidFill>
              <a:miter lim="800000"/>
              <a:headEnd type="none" w="sm" len="sm"/>
              <a:tailEnd type="none" w="sm" len="sm"/>
            </a:ln>
            <a:effectLst/>
          </p:spPr>
          <p:txBody>
            <a:bodyPr wrap="none" anchor="ctr"/>
            <a:lstStyle/>
            <a:p>
              <a:pPr>
                <a:defRPr/>
              </a:pPr>
              <a:endParaRPr lang="en-US">
                <a:latin typeface="Arial" charset="0"/>
              </a:endParaRPr>
            </a:p>
          </p:txBody>
        </p:sp>
      </p:grpSp>
      <p:sp>
        <p:nvSpPr>
          <p:cNvPr id="17433" name="Text Box 71"/>
          <p:cNvSpPr txBox="1">
            <a:spLocks noChangeArrowheads="1"/>
          </p:cNvSpPr>
          <p:nvPr/>
        </p:nvSpPr>
        <p:spPr bwMode="auto">
          <a:xfrm>
            <a:off x="6098017" y="6332387"/>
            <a:ext cx="3038448" cy="400110"/>
          </a:xfrm>
          <a:prstGeom prst="rect">
            <a:avLst/>
          </a:prstGeom>
          <a:noFill/>
          <a:ln w="12700">
            <a:solidFill>
              <a:schemeClr val="bg1"/>
            </a:solidFill>
            <a:miter lim="800000"/>
            <a:headEnd/>
            <a:tailEnd/>
          </a:ln>
        </p:spPr>
        <p:txBody>
          <a:bodyPr wrap="square">
            <a:spAutoFit/>
          </a:bodyPr>
          <a:lstStyle>
            <a:lvl1pPr>
              <a:defRPr kumimoji="1" sz="2000">
                <a:solidFill>
                  <a:srgbClr val="FFFFFF"/>
                </a:solidFill>
                <a:latin typeface="Arial" panose="020B0604020202020204" pitchFamily="34" charset="0"/>
              </a:defRPr>
            </a:lvl1pPr>
            <a:lvl2pPr marL="742950" indent="-285750">
              <a:defRPr kumimoji="1" sz="2000">
                <a:solidFill>
                  <a:srgbClr val="FFFFFF"/>
                </a:solidFill>
                <a:latin typeface="Arial" panose="020B0604020202020204" pitchFamily="34" charset="0"/>
              </a:defRPr>
            </a:lvl2pPr>
            <a:lvl3pPr marL="1143000" indent="-228600">
              <a:defRPr kumimoji="1" sz="2000">
                <a:solidFill>
                  <a:srgbClr val="FFFFFF"/>
                </a:solidFill>
                <a:latin typeface="Arial" panose="020B0604020202020204" pitchFamily="34" charset="0"/>
              </a:defRPr>
            </a:lvl3pPr>
            <a:lvl4pPr marL="1600200" indent="-228600">
              <a:defRPr kumimoji="1" sz="2000">
                <a:solidFill>
                  <a:srgbClr val="FFFFFF"/>
                </a:solidFill>
                <a:latin typeface="Arial" panose="020B0604020202020204" pitchFamily="34" charset="0"/>
              </a:defRPr>
            </a:lvl4pPr>
            <a:lvl5pPr marL="2057400" indent="-228600">
              <a:defRPr kumimoji="1" sz="2000">
                <a:solidFill>
                  <a:srgbClr val="FFFFFF"/>
                </a:solidFill>
                <a:latin typeface="Arial" panose="020B0604020202020204" pitchFamily="34" charset="0"/>
              </a:defRPr>
            </a:lvl5pPr>
            <a:lvl6pPr marL="25146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6pPr>
            <a:lvl7pPr marL="29718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7pPr>
            <a:lvl8pPr marL="34290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8pPr>
            <a:lvl9pPr marL="38862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9pPr>
          </a:lstStyle>
          <a:p>
            <a:pPr algn="ctr">
              <a:lnSpc>
                <a:spcPct val="100000"/>
              </a:lnSpc>
              <a:spcBef>
                <a:spcPct val="0"/>
              </a:spcBef>
              <a:buClrTx/>
              <a:buSzTx/>
            </a:pPr>
            <a:r>
              <a:rPr lang="en-US" altLang="en-US" b="1" dirty="0">
                <a:solidFill>
                  <a:schemeClr val="tx2"/>
                </a:solidFill>
                <a:cs typeface="Arial" panose="020B0604020202020204" pitchFamily="34" charset="0"/>
              </a:rPr>
              <a:t>Load = </a:t>
            </a:r>
            <a:r>
              <a:rPr lang="en-US" altLang="en-US" b="1" u="sng" dirty="0">
                <a:solidFill>
                  <a:schemeClr val="tx2"/>
                </a:solidFill>
                <a:cs typeface="Arial" panose="020B0604020202020204" pitchFamily="34" charset="0"/>
              </a:rPr>
              <a:t>Volume</a:t>
            </a:r>
            <a:r>
              <a:rPr lang="en-US" altLang="en-US" b="1" dirty="0">
                <a:solidFill>
                  <a:schemeClr val="tx2"/>
                </a:solidFill>
                <a:cs typeface="Arial" panose="020B0604020202020204" pitchFamily="34" charset="0"/>
              </a:rPr>
              <a:t> * [P]</a:t>
            </a:r>
          </a:p>
        </p:txBody>
      </p:sp>
    </p:spTree>
    <p:extLst>
      <p:ext uri="{BB962C8B-B14F-4D97-AF65-F5344CB8AC3E}">
        <p14:creationId xmlns:p14="http://schemas.microsoft.com/office/powerpoint/2010/main" val="23640280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4" name="Group 74"/>
          <p:cNvGrpSpPr>
            <a:grpSpLocks/>
          </p:cNvGrpSpPr>
          <p:nvPr/>
        </p:nvGrpSpPr>
        <p:grpSpPr bwMode="auto">
          <a:xfrm>
            <a:off x="350647" y="1724435"/>
            <a:ext cx="6186488" cy="4876800"/>
            <a:chOff x="434" y="912"/>
            <a:chExt cx="3897" cy="3072"/>
          </a:xfrm>
        </p:grpSpPr>
        <p:sp>
          <p:nvSpPr>
            <p:cNvPr id="67587" name="Freeform 3"/>
            <p:cNvSpPr>
              <a:spLocks/>
            </p:cNvSpPr>
            <p:nvPr/>
          </p:nvSpPr>
          <p:spPr bwMode="auto">
            <a:xfrm>
              <a:off x="3243" y="3072"/>
              <a:ext cx="683" cy="912"/>
            </a:xfrm>
            <a:custGeom>
              <a:avLst/>
              <a:gdLst/>
              <a:ahLst/>
              <a:cxnLst>
                <a:cxn ang="0">
                  <a:pos x="0" y="912"/>
                </a:cxn>
                <a:cxn ang="0">
                  <a:pos x="328" y="904"/>
                </a:cxn>
                <a:cxn ang="0">
                  <a:pos x="768" y="0"/>
                </a:cxn>
                <a:cxn ang="0">
                  <a:pos x="0" y="0"/>
                </a:cxn>
                <a:cxn ang="0">
                  <a:pos x="0" y="861"/>
                </a:cxn>
                <a:cxn ang="0">
                  <a:pos x="0" y="912"/>
                </a:cxn>
              </a:cxnLst>
              <a:rect l="0" t="0" r="r" b="b"/>
              <a:pathLst>
                <a:path w="768" h="912">
                  <a:moveTo>
                    <a:pt x="0" y="912"/>
                  </a:moveTo>
                  <a:lnTo>
                    <a:pt x="328" y="904"/>
                  </a:lnTo>
                  <a:lnTo>
                    <a:pt x="768" y="0"/>
                  </a:lnTo>
                  <a:lnTo>
                    <a:pt x="0" y="0"/>
                  </a:lnTo>
                  <a:lnTo>
                    <a:pt x="0" y="861"/>
                  </a:lnTo>
                  <a:lnTo>
                    <a:pt x="0" y="912"/>
                  </a:lnTo>
                  <a:close/>
                </a:path>
              </a:pathLst>
            </a:custGeom>
            <a:solidFill>
              <a:schemeClr val="accent1"/>
            </a:solidFill>
            <a:ln w="19050" cap="sq" cmpd="sng">
              <a:noFill/>
              <a:prstDash val="solid"/>
              <a:round/>
              <a:headEnd type="none" w="sm" len="sm"/>
              <a:tailEnd type="none" w="sm" len="sm"/>
            </a:ln>
            <a:effectLst/>
          </p:spPr>
          <p:txBody>
            <a:bodyPr/>
            <a:lstStyle/>
            <a:p>
              <a:pPr>
                <a:defRPr/>
              </a:pPr>
              <a:endParaRPr lang="en-US">
                <a:latin typeface="Arial" charset="0"/>
              </a:endParaRPr>
            </a:p>
          </p:txBody>
        </p:sp>
        <p:sp>
          <p:nvSpPr>
            <p:cNvPr id="67588" name="Rectangle 4"/>
            <p:cNvSpPr>
              <a:spLocks noChangeArrowheads="1"/>
            </p:cNvSpPr>
            <p:nvPr/>
          </p:nvSpPr>
          <p:spPr bwMode="auto">
            <a:xfrm>
              <a:off x="2049" y="3072"/>
              <a:ext cx="597" cy="912"/>
            </a:xfrm>
            <a:prstGeom prst="rect">
              <a:avLst/>
            </a:prstGeom>
            <a:solidFill>
              <a:schemeClr val="accent1"/>
            </a:solidFill>
            <a:ln w="19050" cap="sq">
              <a:noFill/>
              <a:miter lim="800000"/>
              <a:headEnd type="none" w="sm" len="sm"/>
              <a:tailEnd type="none" w="sm" len="sm"/>
            </a:ln>
            <a:effectLst/>
          </p:spPr>
          <p:txBody>
            <a:bodyPr wrap="none" anchor="ctr"/>
            <a:lstStyle/>
            <a:p>
              <a:pPr>
                <a:defRPr/>
              </a:pPr>
              <a:endParaRPr lang="en-US">
                <a:latin typeface="Arial" charset="0"/>
              </a:endParaRPr>
            </a:p>
          </p:txBody>
        </p:sp>
        <p:sp>
          <p:nvSpPr>
            <p:cNvPr id="67589" name="Rectangle 5"/>
            <p:cNvSpPr>
              <a:spLocks noChangeArrowheads="1"/>
            </p:cNvSpPr>
            <p:nvPr/>
          </p:nvSpPr>
          <p:spPr bwMode="auto">
            <a:xfrm>
              <a:off x="1238" y="3072"/>
              <a:ext cx="768" cy="912"/>
            </a:xfrm>
            <a:prstGeom prst="rect">
              <a:avLst/>
            </a:prstGeom>
            <a:solidFill>
              <a:schemeClr val="accent1"/>
            </a:solidFill>
            <a:ln w="19050" cap="sq">
              <a:noFill/>
              <a:miter lim="800000"/>
              <a:headEnd type="none" w="sm" len="sm"/>
              <a:tailEnd type="none" w="sm" len="sm"/>
            </a:ln>
            <a:effectLst/>
          </p:spPr>
          <p:txBody>
            <a:bodyPr wrap="none" anchor="ctr"/>
            <a:lstStyle/>
            <a:p>
              <a:pPr>
                <a:defRPr/>
              </a:pPr>
              <a:endParaRPr lang="en-US">
                <a:latin typeface="Arial" charset="0"/>
              </a:endParaRPr>
            </a:p>
          </p:txBody>
        </p:sp>
        <p:sp>
          <p:nvSpPr>
            <p:cNvPr id="67590" name="Freeform 6"/>
            <p:cNvSpPr>
              <a:spLocks/>
            </p:cNvSpPr>
            <p:nvPr/>
          </p:nvSpPr>
          <p:spPr bwMode="auto">
            <a:xfrm>
              <a:off x="3798" y="2160"/>
              <a:ext cx="533" cy="864"/>
            </a:xfrm>
            <a:custGeom>
              <a:avLst/>
              <a:gdLst/>
              <a:ahLst/>
              <a:cxnLst>
                <a:cxn ang="0">
                  <a:pos x="0" y="864"/>
                </a:cxn>
                <a:cxn ang="0">
                  <a:pos x="172" y="864"/>
                </a:cxn>
                <a:cxn ang="0">
                  <a:pos x="600" y="0"/>
                </a:cxn>
                <a:cxn ang="0">
                  <a:pos x="0" y="0"/>
                </a:cxn>
                <a:cxn ang="0">
                  <a:pos x="0" y="816"/>
                </a:cxn>
                <a:cxn ang="0">
                  <a:pos x="0" y="864"/>
                </a:cxn>
              </a:cxnLst>
              <a:rect l="0" t="0" r="r" b="b"/>
              <a:pathLst>
                <a:path w="600" h="864">
                  <a:moveTo>
                    <a:pt x="0" y="864"/>
                  </a:moveTo>
                  <a:lnTo>
                    <a:pt x="172" y="864"/>
                  </a:lnTo>
                  <a:lnTo>
                    <a:pt x="600" y="0"/>
                  </a:lnTo>
                  <a:lnTo>
                    <a:pt x="0" y="0"/>
                  </a:lnTo>
                  <a:lnTo>
                    <a:pt x="0" y="816"/>
                  </a:lnTo>
                  <a:lnTo>
                    <a:pt x="0" y="864"/>
                  </a:lnTo>
                  <a:close/>
                </a:path>
              </a:pathLst>
            </a:custGeom>
            <a:solidFill>
              <a:schemeClr val="accent1"/>
            </a:solidFill>
            <a:ln w="19050" cap="sq" cmpd="sng">
              <a:noFill/>
              <a:prstDash val="solid"/>
              <a:round/>
              <a:headEnd type="none" w="sm" len="sm"/>
              <a:tailEnd type="none" w="sm" len="sm"/>
            </a:ln>
            <a:effectLst/>
          </p:spPr>
          <p:txBody>
            <a:bodyPr/>
            <a:lstStyle/>
            <a:p>
              <a:pPr>
                <a:defRPr/>
              </a:pPr>
              <a:endParaRPr lang="en-US">
                <a:latin typeface="Arial" charset="0"/>
              </a:endParaRPr>
            </a:p>
          </p:txBody>
        </p:sp>
        <p:sp>
          <p:nvSpPr>
            <p:cNvPr id="67591" name="Rectangle 7"/>
            <p:cNvSpPr>
              <a:spLocks noChangeArrowheads="1"/>
            </p:cNvSpPr>
            <p:nvPr/>
          </p:nvSpPr>
          <p:spPr bwMode="auto">
            <a:xfrm>
              <a:off x="1238" y="2160"/>
              <a:ext cx="427" cy="864"/>
            </a:xfrm>
            <a:prstGeom prst="rect">
              <a:avLst/>
            </a:prstGeom>
            <a:solidFill>
              <a:schemeClr val="accent1"/>
            </a:solidFill>
            <a:ln w="19050" cap="sq">
              <a:noFill/>
              <a:miter lim="800000"/>
              <a:headEnd type="none" w="sm" len="sm"/>
              <a:tailEnd type="none" w="sm" len="sm"/>
            </a:ln>
            <a:effectLst/>
          </p:spPr>
          <p:txBody>
            <a:bodyPr wrap="none" anchor="ctr"/>
            <a:lstStyle/>
            <a:p>
              <a:pPr>
                <a:defRPr/>
              </a:pPr>
              <a:endParaRPr lang="en-US">
                <a:latin typeface="Arial" charset="0"/>
              </a:endParaRPr>
            </a:p>
          </p:txBody>
        </p:sp>
        <p:sp>
          <p:nvSpPr>
            <p:cNvPr id="67592" name="Rectangle 8"/>
            <p:cNvSpPr>
              <a:spLocks noChangeArrowheads="1"/>
            </p:cNvSpPr>
            <p:nvPr/>
          </p:nvSpPr>
          <p:spPr bwMode="auto">
            <a:xfrm>
              <a:off x="2432" y="2160"/>
              <a:ext cx="1024" cy="864"/>
            </a:xfrm>
            <a:prstGeom prst="rect">
              <a:avLst/>
            </a:prstGeom>
            <a:solidFill>
              <a:schemeClr val="accent1"/>
            </a:solidFill>
            <a:ln w="19050" cap="sq">
              <a:noFill/>
              <a:miter lim="800000"/>
              <a:headEnd type="none" w="sm" len="sm"/>
              <a:tailEnd type="none" w="sm" len="sm"/>
            </a:ln>
            <a:effectLst/>
          </p:spPr>
          <p:txBody>
            <a:bodyPr wrap="none" anchor="ctr"/>
            <a:lstStyle/>
            <a:p>
              <a:pPr>
                <a:defRPr/>
              </a:pPr>
              <a:endParaRPr lang="en-US">
                <a:latin typeface="Arial" charset="0"/>
              </a:endParaRPr>
            </a:p>
          </p:txBody>
        </p:sp>
        <p:sp>
          <p:nvSpPr>
            <p:cNvPr id="67593" name="Rectangle 9"/>
            <p:cNvSpPr>
              <a:spLocks noChangeArrowheads="1"/>
            </p:cNvSpPr>
            <p:nvPr/>
          </p:nvSpPr>
          <p:spPr bwMode="auto">
            <a:xfrm>
              <a:off x="1238" y="1440"/>
              <a:ext cx="768" cy="672"/>
            </a:xfrm>
            <a:prstGeom prst="rect">
              <a:avLst/>
            </a:prstGeom>
            <a:solidFill>
              <a:schemeClr val="accent1"/>
            </a:solidFill>
            <a:ln w="19050" cap="sq">
              <a:noFill/>
              <a:miter lim="800000"/>
              <a:headEnd type="none" w="sm" len="sm"/>
              <a:tailEnd type="none" w="sm" len="sm"/>
            </a:ln>
            <a:effectLst/>
          </p:spPr>
          <p:txBody>
            <a:bodyPr wrap="none" anchor="ctr"/>
            <a:lstStyle/>
            <a:p>
              <a:pPr>
                <a:defRPr/>
              </a:pPr>
              <a:endParaRPr lang="en-US">
                <a:latin typeface="Arial" charset="0"/>
              </a:endParaRPr>
            </a:p>
          </p:txBody>
        </p:sp>
        <p:sp>
          <p:nvSpPr>
            <p:cNvPr id="67594" name="Rectangle 10"/>
            <p:cNvSpPr>
              <a:spLocks noChangeArrowheads="1"/>
            </p:cNvSpPr>
            <p:nvPr/>
          </p:nvSpPr>
          <p:spPr bwMode="auto">
            <a:xfrm>
              <a:off x="2049" y="912"/>
              <a:ext cx="767" cy="528"/>
            </a:xfrm>
            <a:prstGeom prst="rect">
              <a:avLst/>
            </a:prstGeom>
            <a:solidFill>
              <a:schemeClr val="accent1"/>
            </a:solidFill>
            <a:ln w="19050" cap="sq">
              <a:noFill/>
              <a:miter lim="800000"/>
              <a:headEnd type="none" w="sm" len="sm"/>
              <a:tailEnd type="none" w="sm" len="sm"/>
            </a:ln>
            <a:effectLst/>
          </p:spPr>
          <p:txBody>
            <a:bodyPr wrap="none" anchor="ctr"/>
            <a:lstStyle/>
            <a:p>
              <a:pPr>
                <a:defRPr/>
              </a:pPr>
              <a:endParaRPr lang="en-US">
                <a:latin typeface="Arial" charset="0"/>
              </a:endParaRPr>
            </a:p>
          </p:txBody>
        </p:sp>
        <p:sp>
          <p:nvSpPr>
            <p:cNvPr id="18499" name="Text Box 11"/>
            <p:cNvSpPr txBox="1">
              <a:spLocks noChangeArrowheads="1"/>
            </p:cNvSpPr>
            <p:nvPr/>
          </p:nvSpPr>
          <p:spPr bwMode="auto">
            <a:xfrm>
              <a:off x="434" y="1332"/>
              <a:ext cx="607" cy="291"/>
            </a:xfrm>
            <a:prstGeom prst="rect">
              <a:avLst/>
            </a:prstGeom>
            <a:solidFill>
              <a:schemeClr val="accent1"/>
            </a:solidFill>
            <a:ln w="19050" cap="sq">
              <a:solidFill>
                <a:schemeClr val="bg2"/>
              </a:solidFill>
              <a:miter lim="800000"/>
              <a:headEnd type="none" w="sm" len="sm"/>
              <a:tailEnd type="none" w="sm" len="sm"/>
            </a:ln>
          </p:spPr>
          <p:txBody>
            <a:bodyPr wrap="square">
              <a:spAutoFit/>
            </a:bodyPr>
            <a:lstStyle>
              <a:lvl1pPr>
                <a:defRPr kumimoji="1" sz="2000">
                  <a:solidFill>
                    <a:srgbClr val="FFFFFF"/>
                  </a:solidFill>
                  <a:latin typeface="Arial" panose="020B0604020202020204" pitchFamily="34" charset="0"/>
                </a:defRPr>
              </a:lvl1pPr>
              <a:lvl2pPr marL="742950" indent="-285750">
                <a:defRPr kumimoji="1" sz="2000">
                  <a:solidFill>
                    <a:srgbClr val="FFFFFF"/>
                  </a:solidFill>
                  <a:latin typeface="Arial" panose="020B0604020202020204" pitchFamily="34" charset="0"/>
                </a:defRPr>
              </a:lvl2pPr>
              <a:lvl3pPr marL="1143000" indent="-228600">
                <a:defRPr kumimoji="1" sz="2000">
                  <a:solidFill>
                    <a:srgbClr val="FFFFFF"/>
                  </a:solidFill>
                  <a:latin typeface="Arial" panose="020B0604020202020204" pitchFamily="34" charset="0"/>
                </a:defRPr>
              </a:lvl3pPr>
              <a:lvl4pPr marL="1600200" indent="-228600">
                <a:defRPr kumimoji="1" sz="2000">
                  <a:solidFill>
                    <a:srgbClr val="FFFFFF"/>
                  </a:solidFill>
                  <a:latin typeface="Arial" panose="020B0604020202020204" pitchFamily="34" charset="0"/>
                </a:defRPr>
              </a:lvl4pPr>
              <a:lvl5pPr marL="2057400" indent="-228600">
                <a:defRPr kumimoji="1" sz="2000">
                  <a:solidFill>
                    <a:srgbClr val="FFFFFF"/>
                  </a:solidFill>
                  <a:latin typeface="Arial" panose="020B0604020202020204" pitchFamily="34" charset="0"/>
                </a:defRPr>
              </a:lvl5pPr>
              <a:lvl6pPr marL="25146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6pPr>
              <a:lvl7pPr marL="29718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7pPr>
              <a:lvl8pPr marL="34290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8pPr>
              <a:lvl9pPr marL="38862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9pPr>
            </a:lstStyle>
            <a:p>
              <a:pPr algn="ctr">
                <a:lnSpc>
                  <a:spcPct val="100000"/>
                </a:lnSpc>
                <a:spcBef>
                  <a:spcPct val="0"/>
                </a:spcBef>
                <a:buClrTx/>
                <a:buSzTx/>
              </a:pPr>
              <a:r>
                <a:rPr lang="en-US" altLang="en-US" sz="2400" dirty="0">
                  <a:cs typeface="Arial" panose="020B0604020202020204" pitchFamily="34" charset="0"/>
                </a:rPr>
                <a:t>Cane</a:t>
              </a:r>
            </a:p>
          </p:txBody>
        </p:sp>
      </p:grpSp>
      <p:grpSp>
        <p:nvGrpSpPr>
          <p:cNvPr id="18435" name="Group 71"/>
          <p:cNvGrpSpPr>
            <a:grpSpLocks/>
          </p:cNvGrpSpPr>
          <p:nvPr/>
        </p:nvGrpSpPr>
        <p:grpSpPr bwMode="auto">
          <a:xfrm>
            <a:off x="347472" y="1705386"/>
            <a:ext cx="5334000" cy="4895851"/>
            <a:chOff x="432" y="900"/>
            <a:chExt cx="3360" cy="3084"/>
          </a:xfrm>
        </p:grpSpPr>
        <p:sp>
          <p:nvSpPr>
            <p:cNvPr id="67597" name="Rectangle 13"/>
            <p:cNvSpPr>
              <a:spLocks noChangeArrowheads="1"/>
            </p:cNvSpPr>
            <p:nvPr/>
          </p:nvSpPr>
          <p:spPr bwMode="auto">
            <a:xfrm>
              <a:off x="3466" y="2160"/>
              <a:ext cx="326" cy="864"/>
            </a:xfrm>
            <a:prstGeom prst="rect">
              <a:avLst/>
            </a:prstGeom>
            <a:solidFill>
              <a:srgbClr val="92D050"/>
            </a:solidFill>
            <a:ln w="19050" cap="sq">
              <a:noFill/>
              <a:miter lim="800000"/>
              <a:headEnd type="none" w="sm" len="sm"/>
              <a:tailEnd type="none" w="sm" len="sm"/>
            </a:ln>
            <a:effectLst/>
          </p:spPr>
          <p:txBody>
            <a:bodyPr wrap="none" anchor="ctr"/>
            <a:lstStyle/>
            <a:p>
              <a:pPr>
                <a:defRPr/>
              </a:pPr>
              <a:endParaRPr lang="en-US">
                <a:latin typeface="Arial" charset="0"/>
              </a:endParaRPr>
            </a:p>
          </p:txBody>
        </p:sp>
        <p:sp>
          <p:nvSpPr>
            <p:cNvPr id="67598" name="Rectangle 14"/>
            <p:cNvSpPr>
              <a:spLocks noChangeArrowheads="1"/>
            </p:cNvSpPr>
            <p:nvPr/>
          </p:nvSpPr>
          <p:spPr bwMode="auto">
            <a:xfrm>
              <a:off x="1669" y="2160"/>
              <a:ext cx="326" cy="864"/>
            </a:xfrm>
            <a:prstGeom prst="rect">
              <a:avLst/>
            </a:prstGeom>
            <a:solidFill>
              <a:srgbClr val="92D050"/>
            </a:solidFill>
            <a:ln w="19050" cap="sq">
              <a:noFill/>
              <a:miter lim="800000"/>
              <a:headEnd type="none" w="sm" len="sm"/>
              <a:tailEnd type="none" w="sm" len="sm"/>
            </a:ln>
            <a:effectLst/>
          </p:spPr>
          <p:txBody>
            <a:bodyPr wrap="none" anchor="ctr"/>
            <a:lstStyle/>
            <a:p>
              <a:pPr>
                <a:defRPr/>
              </a:pPr>
              <a:endParaRPr lang="en-US">
                <a:latin typeface="Arial" charset="0"/>
              </a:endParaRPr>
            </a:p>
          </p:txBody>
        </p:sp>
        <p:sp>
          <p:nvSpPr>
            <p:cNvPr id="67599" name="Rectangle 15"/>
            <p:cNvSpPr>
              <a:spLocks noChangeArrowheads="1"/>
            </p:cNvSpPr>
            <p:nvPr/>
          </p:nvSpPr>
          <p:spPr bwMode="auto">
            <a:xfrm>
              <a:off x="2650" y="3072"/>
              <a:ext cx="572" cy="912"/>
            </a:xfrm>
            <a:prstGeom prst="rect">
              <a:avLst/>
            </a:prstGeom>
            <a:solidFill>
              <a:srgbClr val="92D050"/>
            </a:solidFill>
            <a:ln w="19050" cap="sq">
              <a:noFill/>
              <a:miter lim="800000"/>
              <a:headEnd type="none" w="sm" len="sm"/>
              <a:tailEnd type="none" w="sm" len="sm"/>
            </a:ln>
            <a:effectLst/>
          </p:spPr>
          <p:txBody>
            <a:bodyPr wrap="none" anchor="ctr"/>
            <a:lstStyle/>
            <a:p>
              <a:pPr>
                <a:defRPr/>
              </a:pPr>
              <a:endParaRPr lang="en-US">
                <a:latin typeface="Arial" charset="0"/>
              </a:endParaRPr>
            </a:p>
          </p:txBody>
        </p:sp>
        <p:sp>
          <p:nvSpPr>
            <p:cNvPr id="67600" name="Rectangle 16"/>
            <p:cNvSpPr>
              <a:spLocks noChangeArrowheads="1"/>
            </p:cNvSpPr>
            <p:nvPr/>
          </p:nvSpPr>
          <p:spPr bwMode="auto">
            <a:xfrm>
              <a:off x="1243" y="912"/>
              <a:ext cx="778" cy="528"/>
            </a:xfrm>
            <a:prstGeom prst="rect">
              <a:avLst/>
            </a:prstGeom>
            <a:solidFill>
              <a:srgbClr val="92D050"/>
            </a:solidFill>
            <a:ln w="19050" cap="sq">
              <a:noFill/>
              <a:miter lim="800000"/>
              <a:headEnd type="none" w="sm" len="sm"/>
              <a:tailEnd type="none" w="sm" len="sm"/>
            </a:ln>
            <a:effectLst/>
          </p:spPr>
          <p:txBody>
            <a:bodyPr wrap="none" anchor="ctr"/>
            <a:lstStyle/>
            <a:p>
              <a:pPr>
                <a:defRPr/>
              </a:pPr>
              <a:endParaRPr lang="en-US">
                <a:latin typeface="Arial" charset="0"/>
              </a:endParaRPr>
            </a:p>
          </p:txBody>
        </p:sp>
        <p:sp>
          <p:nvSpPr>
            <p:cNvPr id="67601" name="Rectangle 17"/>
            <p:cNvSpPr>
              <a:spLocks noChangeArrowheads="1"/>
            </p:cNvSpPr>
            <p:nvPr/>
          </p:nvSpPr>
          <p:spPr bwMode="auto">
            <a:xfrm>
              <a:off x="2053" y="1440"/>
              <a:ext cx="736" cy="432"/>
            </a:xfrm>
            <a:prstGeom prst="rect">
              <a:avLst/>
            </a:prstGeom>
            <a:solidFill>
              <a:srgbClr val="92D050"/>
            </a:solidFill>
            <a:ln w="19050" cap="sq">
              <a:noFill/>
              <a:miter lim="800000"/>
              <a:headEnd type="none" w="sm" len="sm"/>
              <a:tailEnd type="none" w="sm" len="sm"/>
            </a:ln>
            <a:effectLst/>
          </p:spPr>
          <p:txBody>
            <a:bodyPr wrap="none" anchor="ctr"/>
            <a:lstStyle/>
            <a:p>
              <a:pPr>
                <a:defRPr/>
              </a:pPr>
              <a:endParaRPr lang="en-US">
                <a:latin typeface="Arial" charset="0"/>
              </a:endParaRPr>
            </a:p>
          </p:txBody>
        </p:sp>
        <p:sp>
          <p:nvSpPr>
            <p:cNvPr id="18490" name="Text Box 18"/>
            <p:cNvSpPr txBox="1">
              <a:spLocks noChangeArrowheads="1"/>
            </p:cNvSpPr>
            <p:nvPr/>
          </p:nvSpPr>
          <p:spPr bwMode="auto">
            <a:xfrm>
              <a:off x="432" y="900"/>
              <a:ext cx="533" cy="291"/>
            </a:xfrm>
            <a:prstGeom prst="rect">
              <a:avLst/>
            </a:prstGeom>
            <a:solidFill>
              <a:srgbClr val="92D050"/>
            </a:solidFill>
            <a:ln w="19050" cap="sq">
              <a:solidFill>
                <a:schemeClr val="bg2"/>
              </a:solidFill>
              <a:miter lim="800000"/>
              <a:headEnd type="none" w="sm" len="sm"/>
              <a:tailEnd type="none" w="sm" len="sm"/>
            </a:ln>
          </p:spPr>
          <p:txBody>
            <a:bodyPr>
              <a:spAutoFit/>
            </a:bodyPr>
            <a:lstStyle>
              <a:lvl1pPr>
                <a:defRPr kumimoji="1" sz="2000">
                  <a:solidFill>
                    <a:srgbClr val="FFFFFF"/>
                  </a:solidFill>
                  <a:latin typeface="Arial" panose="020B0604020202020204" pitchFamily="34" charset="0"/>
                </a:defRPr>
              </a:lvl1pPr>
              <a:lvl2pPr marL="742950" indent="-285750">
                <a:defRPr kumimoji="1" sz="2000">
                  <a:solidFill>
                    <a:srgbClr val="FFFFFF"/>
                  </a:solidFill>
                  <a:latin typeface="Arial" panose="020B0604020202020204" pitchFamily="34" charset="0"/>
                </a:defRPr>
              </a:lvl2pPr>
              <a:lvl3pPr marL="1143000" indent="-228600">
                <a:defRPr kumimoji="1" sz="2000">
                  <a:solidFill>
                    <a:srgbClr val="FFFFFF"/>
                  </a:solidFill>
                  <a:latin typeface="Arial" panose="020B0604020202020204" pitchFamily="34" charset="0"/>
                </a:defRPr>
              </a:lvl3pPr>
              <a:lvl4pPr marL="1600200" indent="-228600">
                <a:defRPr kumimoji="1" sz="2000">
                  <a:solidFill>
                    <a:srgbClr val="FFFFFF"/>
                  </a:solidFill>
                  <a:latin typeface="Arial" panose="020B0604020202020204" pitchFamily="34" charset="0"/>
                </a:defRPr>
              </a:lvl4pPr>
              <a:lvl5pPr marL="2057400" indent="-228600">
                <a:defRPr kumimoji="1" sz="2000">
                  <a:solidFill>
                    <a:srgbClr val="FFFFFF"/>
                  </a:solidFill>
                  <a:latin typeface="Arial" panose="020B0604020202020204" pitchFamily="34" charset="0"/>
                </a:defRPr>
              </a:lvl5pPr>
              <a:lvl6pPr marL="25146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6pPr>
              <a:lvl7pPr marL="29718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7pPr>
              <a:lvl8pPr marL="34290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8pPr>
              <a:lvl9pPr marL="38862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9pPr>
            </a:lstStyle>
            <a:p>
              <a:pPr algn="ctr">
                <a:lnSpc>
                  <a:spcPct val="100000"/>
                </a:lnSpc>
                <a:spcBef>
                  <a:spcPct val="0"/>
                </a:spcBef>
                <a:buClrTx/>
                <a:buSzTx/>
              </a:pPr>
              <a:r>
                <a:rPr lang="en-US" altLang="en-US" sz="2400" dirty="0">
                  <a:solidFill>
                    <a:schemeClr val="tx2"/>
                  </a:solidFill>
                  <a:cs typeface="Arial" panose="020B0604020202020204" pitchFamily="34" charset="0"/>
                </a:rPr>
                <a:t>Leaf</a:t>
              </a:r>
            </a:p>
          </p:txBody>
        </p:sp>
      </p:grpSp>
      <p:grpSp>
        <p:nvGrpSpPr>
          <p:cNvPr id="18436" name="Group 72"/>
          <p:cNvGrpSpPr>
            <a:grpSpLocks/>
          </p:cNvGrpSpPr>
          <p:nvPr/>
        </p:nvGrpSpPr>
        <p:grpSpPr bwMode="auto">
          <a:xfrm>
            <a:off x="339541" y="733835"/>
            <a:ext cx="3792537" cy="4343400"/>
            <a:chOff x="427" y="288"/>
            <a:chExt cx="2389" cy="2736"/>
          </a:xfrm>
        </p:grpSpPr>
        <p:sp>
          <p:nvSpPr>
            <p:cNvPr id="67604" name="Rectangle 20"/>
            <p:cNvSpPr>
              <a:spLocks noChangeArrowheads="1"/>
            </p:cNvSpPr>
            <p:nvPr/>
          </p:nvSpPr>
          <p:spPr bwMode="auto">
            <a:xfrm>
              <a:off x="2048" y="2160"/>
              <a:ext cx="384" cy="864"/>
            </a:xfrm>
            <a:prstGeom prst="rect">
              <a:avLst/>
            </a:prstGeom>
            <a:solidFill>
              <a:schemeClr val="accent2"/>
            </a:solidFill>
            <a:ln w="19050" cap="sq">
              <a:noFill/>
              <a:miter lim="800000"/>
              <a:headEnd type="none" w="sm" len="sm"/>
              <a:tailEnd type="none" w="sm" len="sm"/>
            </a:ln>
            <a:effectLst/>
          </p:spPr>
          <p:txBody>
            <a:bodyPr wrap="none" anchor="ctr"/>
            <a:lstStyle/>
            <a:p>
              <a:pPr>
                <a:defRPr/>
              </a:pPr>
              <a:endParaRPr lang="en-US">
                <a:latin typeface="Arial" charset="0"/>
              </a:endParaRPr>
            </a:p>
          </p:txBody>
        </p:sp>
        <p:sp>
          <p:nvSpPr>
            <p:cNvPr id="67605" name="Rectangle 21"/>
            <p:cNvSpPr>
              <a:spLocks noChangeArrowheads="1"/>
            </p:cNvSpPr>
            <p:nvPr/>
          </p:nvSpPr>
          <p:spPr bwMode="auto">
            <a:xfrm>
              <a:off x="2048" y="1872"/>
              <a:ext cx="768" cy="240"/>
            </a:xfrm>
            <a:prstGeom prst="rect">
              <a:avLst/>
            </a:prstGeom>
            <a:solidFill>
              <a:schemeClr val="accent2"/>
            </a:solidFill>
            <a:ln w="19050" cap="sq">
              <a:noFill/>
              <a:miter lim="800000"/>
              <a:headEnd type="none" w="sm" len="sm"/>
              <a:tailEnd type="none" w="sm" len="sm"/>
            </a:ln>
            <a:effectLst/>
          </p:spPr>
          <p:txBody>
            <a:bodyPr wrap="none" anchor="ctr"/>
            <a:lstStyle/>
            <a:p>
              <a:pPr>
                <a:defRPr/>
              </a:pPr>
              <a:endParaRPr lang="en-US">
                <a:latin typeface="Arial" charset="0"/>
              </a:endParaRPr>
            </a:p>
          </p:txBody>
        </p:sp>
        <p:sp>
          <p:nvSpPr>
            <p:cNvPr id="67606" name="Rectangle 22"/>
            <p:cNvSpPr>
              <a:spLocks noChangeArrowheads="1"/>
            </p:cNvSpPr>
            <p:nvPr/>
          </p:nvSpPr>
          <p:spPr bwMode="auto">
            <a:xfrm>
              <a:off x="1238" y="288"/>
              <a:ext cx="1578" cy="624"/>
            </a:xfrm>
            <a:prstGeom prst="rect">
              <a:avLst/>
            </a:prstGeom>
            <a:solidFill>
              <a:schemeClr val="accent2"/>
            </a:solidFill>
            <a:ln w="0" cap="sq">
              <a:noFill/>
              <a:miter lim="800000"/>
              <a:headEnd type="none" w="sm" len="sm"/>
              <a:tailEnd type="none" w="sm" len="sm"/>
            </a:ln>
            <a:effectLst/>
          </p:spPr>
          <p:txBody>
            <a:bodyPr wrap="none" anchor="ctr"/>
            <a:lstStyle/>
            <a:p>
              <a:pPr>
                <a:defRPr/>
              </a:pPr>
              <a:endParaRPr lang="en-US">
                <a:latin typeface="Arial" charset="0"/>
              </a:endParaRPr>
            </a:p>
          </p:txBody>
        </p:sp>
        <p:sp>
          <p:nvSpPr>
            <p:cNvPr id="18484" name="Text Box 23"/>
            <p:cNvSpPr txBox="1">
              <a:spLocks noChangeArrowheads="1"/>
            </p:cNvSpPr>
            <p:nvPr/>
          </p:nvSpPr>
          <p:spPr bwMode="auto">
            <a:xfrm>
              <a:off x="427" y="480"/>
              <a:ext cx="533" cy="291"/>
            </a:xfrm>
            <a:prstGeom prst="rect">
              <a:avLst/>
            </a:prstGeom>
            <a:solidFill>
              <a:schemeClr val="accent2"/>
            </a:solidFill>
            <a:ln w="19050" cap="sq">
              <a:solidFill>
                <a:schemeClr val="bg2"/>
              </a:solidFill>
              <a:miter lim="800000"/>
              <a:headEnd type="none" w="sm" len="sm"/>
              <a:tailEnd type="none" w="sm" len="sm"/>
            </a:ln>
          </p:spPr>
          <p:txBody>
            <a:bodyPr>
              <a:spAutoFit/>
            </a:bodyPr>
            <a:lstStyle>
              <a:lvl1pPr>
                <a:defRPr kumimoji="1" sz="2000">
                  <a:solidFill>
                    <a:srgbClr val="FFFFFF"/>
                  </a:solidFill>
                  <a:latin typeface="Arial" panose="020B0604020202020204" pitchFamily="34" charset="0"/>
                </a:defRPr>
              </a:lvl1pPr>
              <a:lvl2pPr marL="742950" indent="-285750">
                <a:defRPr kumimoji="1" sz="2000">
                  <a:solidFill>
                    <a:srgbClr val="FFFFFF"/>
                  </a:solidFill>
                  <a:latin typeface="Arial" panose="020B0604020202020204" pitchFamily="34" charset="0"/>
                </a:defRPr>
              </a:lvl2pPr>
              <a:lvl3pPr marL="1143000" indent="-228600">
                <a:defRPr kumimoji="1" sz="2000">
                  <a:solidFill>
                    <a:srgbClr val="FFFFFF"/>
                  </a:solidFill>
                  <a:latin typeface="Arial" panose="020B0604020202020204" pitchFamily="34" charset="0"/>
                </a:defRPr>
              </a:lvl3pPr>
              <a:lvl4pPr marL="1600200" indent="-228600">
                <a:defRPr kumimoji="1" sz="2000">
                  <a:solidFill>
                    <a:srgbClr val="FFFFFF"/>
                  </a:solidFill>
                  <a:latin typeface="Arial" panose="020B0604020202020204" pitchFamily="34" charset="0"/>
                </a:defRPr>
              </a:lvl4pPr>
              <a:lvl5pPr marL="2057400" indent="-228600">
                <a:defRPr kumimoji="1" sz="2000">
                  <a:solidFill>
                    <a:srgbClr val="FFFFFF"/>
                  </a:solidFill>
                  <a:latin typeface="Arial" panose="020B0604020202020204" pitchFamily="34" charset="0"/>
                </a:defRPr>
              </a:lvl5pPr>
              <a:lvl6pPr marL="25146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6pPr>
              <a:lvl7pPr marL="29718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7pPr>
              <a:lvl8pPr marL="34290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8pPr>
              <a:lvl9pPr marL="38862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9pPr>
            </a:lstStyle>
            <a:p>
              <a:pPr algn="ctr">
                <a:lnSpc>
                  <a:spcPct val="100000"/>
                </a:lnSpc>
                <a:spcBef>
                  <a:spcPct val="0"/>
                </a:spcBef>
                <a:buClrTx/>
                <a:buSzTx/>
              </a:pPr>
              <a:r>
                <a:rPr lang="en-US" altLang="en-US" sz="2400" dirty="0">
                  <a:solidFill>
                    <a:schemeClr val="tx2"/>
                  </a:solidFill>
                  <a:cs typeface="Arial" panose="020B0604020202020204" pitchFamily="34" charset="0"/>
                </a:rPr>
                <a:t>Sod</a:t>
              </a:r>
            </a:p>
          </p:txBody>
        </p:sp>
      </p:grpSp>
      <p:grpSp>
        <p:nvGrpSpPr>
          <p:cNvPr id="18437" name="Group 24"/>
          <p:cNvGrpSpPr>
            <a:grpSpLocks/>
          </p:cNvGrpSpPr>
          <p:nvPr/>
        </p:nvGrpSpPr>
        <p:grpSpPr bwMode="auto">
          <a:xfrm>
            <a:off x="1620652" y="725903"/>
            <a:ext cx="5694363" cy="6332537"/>
            <a:chOff x="1388" y="283"/>
            <a:chExt cx="4036" cy="3989"/>
          </a:xfrm>
        </p:grpSpPr>
        <p:grpSp>
          <p:nvGrpSpPr>
            <p:cNvPr id="18450" name="Group 25"/>
            <p:cNvGrpSpPr>
              <a:grpSpLocks/>
            </p:cNvGrpSpPr>
            <p:nvPr/>
          </p:nvGrpSpPr>
          <p:grpSpPr bwMode="auto">
            <a:xfrm>
              <a:off x="1388" y="283"/>
              <a:ext cx="4036" cy="3989"/>
              <a:chOff x="1392" y="283"/>
              <a:chExt cx="4036" cy="3989"/>
            </a:xfrm>
          </p:grpSpPr>
          <p:grpSp>
            <p:nvGrpSpPr>
              <p:cNvPr id="18452" name="Group 26"/>
              <p:cNvGrpSpPr>
                <a:grpSpLocks/>
              </p:cNvGrpSpPr>
              <p:nvPr/>
            </p:nvGrpSpPr>
            <p:grpSpPr bwMode="auto">
              <a:xfrm>
                <a:off x="1396" y="283"/>
                <a:ext cx="3514" cy="3704"/>
                <a:chOff x="1396" y="283"/>
                <a:chExt cx="3514" cy="3704"/>
              </a:xfrm>
            </p:grpSpPr>
            <p:sp>
              <p:nvSpPr>
                <p:cNvPr id="67611" name="Freeform 27"/>
                <p:cNvSpPr>
                  <a:spLocks/>
                </p:cNvSpPr>
                <p:nvPr/>
              </p:nvSpPr>
              <p:spPr bwMode="auto">
                <a:xfrm>
                  <a:off x="1401" y="283"/>
                  <a:ext cx="3514" cy="3704"/>
                </a:xfrm>
                <a:custGeom>
                  <a:avLst/>
                  <a:gdLst/>
                  <a:ahLst/>
                  <a:cxnLst>
                    <a:cxn ang="0">
                      <a:pos x="9" y="11"/>
                    </a:cxn>
                    <a:cxn ang="0">
                      <a:pos x="0" y="3704"/>
                    </a:cxn>
                    <a:cxn ang="0">
                      <a:pos x="2587" y="3704"/>
                    </a:cxn>
                    <a:cxn ang="0">
                      <a:pos x="3514" y="1841"/>
                    </a:cxn>
                    <a:cxn ang="0">
                      <a:pos x="1758" y="1829"/>
                    </a:cxn>
                    <a:cxn ang="0">
                      <a:pos x="1749" y="0"/>
                    </a:cxn>
                    <a:cxn ang="0">
                      <a:pos x="9" y="11"/>
                    </a:cxn>
                  </a:cxnLst>
                  <a:rect l="0" t="0" r="r" b="b"/>
                  <a:pathLst>
                    <a:path w="3514" h="3704">
                      <a:moveTo>
                        <a:pt x="9" y="11"/>
                      </a:moveTo>
                      <a:lnTo>
                        <a:pt x="0" y="3704"/>
                      </a:lnTo>
                      <a:lnTo>
                        <a:pt x="2587" y="3704"/>
                      </a:lnTo>
                      <a:lnTo>
                        <a:pt x="3514" y="1841"/>
                      </a:lnTo>
                      <a:lnTo>
                        <a:pt x="1758" y="1829"/>
                      </a:lnTo>
                      <a:lnTo>
                        <a:pt x="1749" y="0"/>
                      </a:lnTo>
                      <a:lnTo>
                        <a:pt x="9" y="11"/>
                      </a:lnTo>
                      <a:close/>
                    </a:path>
                  </a:pathLst>
                </a:custGeom>
                <a:noFill/>
                <a:ln w="31750" cap="sq" cmpd="sng">
                  <a:solidFill>
                    <a:srgbClr val="33CCCC"/>
                  </a:solidFill>
                  <a:prstDash val="solid"/>
                  <a:round/>
                  <a:headEnd type="none" w="sm" len="sm"/>
                  <a:tailEnd type="none" w="sm" len="sm"/>
                </a:ln>
                <a:effectLst/>
              </p:spPr>
              <p:txBody>
                <a:bodyPr/>
                <a:lstStyle/>
                <a:p>
                  <a:pPr>
                    <a:defRPr/>
                  </a:pPr>
                  <a:endParaRPr lang="en-US">
                    <a:latin typeface="Arial" charset="0"/>
                  </a:endParaRPr>
                </a:p>
              </p:txBody>
            </p:sp>
            <p:sp>
              <p:nvSpPr>
                <p:cNvPr id="67612" name="Line 28"/>
                <p:cNvSpPr>
                  <a:spLocks noChangeShapeType="1"/>
                </p:cNvSpPr>
                <p:nvPr/>
              </p:nvSpPr>
              <p:spPr bwMode="auto">
                <a:xfrm>
                  <a:off x="1401" y="467"/>
                  <a:ext cx="1761" cy="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7613" name="Line 29"/>
                <p:cNvSpPr>
                  <a:spLocks noChangeShapeType="1"/>
                </p:cNvSpPr>
                <p:nvPr/>
              </p:nvSpPr>
              <p:spPr bwMode="auto">
                <a:xfrm>
                  <a:off x="1401" y="706"/>
                  <a:ext cx="1761" cy="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7614" name="Line 30"/>
                <p:cNvSpPr>
                  <a:spLocks noChangeShapeType="1"/>
                </p:cNvSpPr>
                <p:nvPr/>
              </p:nvSpPr>
              <p:spPr bwMode="auto">
                <a:xfrm>
                  <a:off x="1401" y="944"/>
                  <a:ext cx="1761" cy="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7615" name="Line 31"/>
                <p:cNvSpPr>
                  <a:spLocks noChangeShapeType="1"/>
                </p:cNvSpPr>
                <p:nvPr/>
              </p:nvSpPr>
              <p:spPr bwMode="auto">
                <a:xfrm>
                  <a:off x="1401" y="1183"/>
                  <a:ext cx="1761" cy="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7616" name="Line 32"/>
                <p:cNvSpPr>
                  <a:spLocks noChangeShapeType="1"/>
                </p:cNvSpPr>
                <p:nvPr/>
              </p:nvSpPr>
              <p:spPr bwMode="auto">
                <a:xfrm>
                  <a:off x="1401" y="1421"/>
                  <a:ext cx="1761" cy="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7617" name="Line 33"/>
                <p:cNvSpPr>
                  <a:spLocks noChangeShapeType="1"/>
                </p:cNvSpPr>
                <p:nvPr/>
              </p:nvSpPr>
              <p:spPr bwMode="auto">
                <a:xfrm>
                  <a:off x="1401" y="1660"/>
                  <a:ext cx="1761" cy="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7618" name="Line 34"/>
                <p:cNvSpPr>
                  <a:spLocks noChangeShapeType="1"/>
                </p:cNvSpPr>
                <p:nvPr/>
              </p:nvSpPr>
              <p:spPr bwMode="auto">
                <a:xfrm>
                  <a:off x="1401" y="1899"/>
                  <a:ext cx="1761" cy="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7619" name="Line 35"/>
                <p:cNvSpPr>
                  <a:spLocks noChangeShapeType="1"/>
                </p:cNvSpPr>
                <p:nvPr/>
              </p:nvSpPr>
              <p:spPr bwMode="auto">
                <a:xfrm>
                  <a:off x="1635" y="2137"/>
                  <a:ext cx="0" cy="185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7620" name="Line 36"/>
                <p:cNvSpPr>
                  <a:spLocks noChangeShapeType="1"/>
                </p:cNvSpPr>
                <p:nvPr/>
              </p:nvSpPr>
              <p:spPr bwMode="auto">
                <a:xfrm>
                  <a:off x="1868" y="2137"/>
                  <a:ext cx="0" cy="185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7621" name="Line 37"/>
                <p:cNvSpPr>
                  <a:spLocks noChangeShapeType="1"/>
                </p:cNvSpPr>
                <p:nvPr/>
              </p:nvSpPr>
              <p:spPr bwMode="auto">
                <a:xfrm>
                  <a:off x="2102" y="2137"/>
                  <a:ext cx="0" cy="185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7622" name="Line 38"/>
                <p:cNvSpPr>
                  <a:spLocks noChangeShapeType="1"/>
                </p:cNvSpPr>
                <p:nvPr/>
              </p:nvSpPr>
              <p:spPr bwMode="auto">
                <a:xfrm>
                  <a:off x="2515" y="2137"/>
                  <a:ext cx="0" cy="185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7623" name="Line 39"/>
                <p:cNvSpPr>
                  <a:spLocks noChangeShapeType="1"/>
                </p:cNvSpPr>
                <p:nvPr/>
              </p:nvSpPr>
              <p:spPr bwMode="auto">
                <a:xfrm>
                  <a:off x="2749" y="2137"/>
                  <a:ext cx="0" cy="185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7624" name="Line 40"/>
                <p:cNvSpPr>
                  <a:spLocks noChangeShapeType="1"/>
                </p:cNvSpPr>
                <p:nvPr/>
              </p:nvSpPr>
              <p:spPr bwMode="auto">
                <a:xfrm>
                  <a:off x="2983" y="2137"/>
                  <a:ext cx="0" cy="185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7625" name="Line 41"/>
                <p:cNvSpPr>
                  <a:spLocks noChangeShapeType="1"/>
                </p:cNvSpPr>
                <p:nvPr/>
              </p:nvSpPr>
              <p:spPr bwMode="auto">
                <a:xfrm>
                  <a:off x="3219" y="2137"/>
                  <a:ext cx="0" cy="185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7626" name="Line 42"/>
                <p:cNvSpPr>
                  <a:spLocks noChangeShapeType="1"/>
                </p:cNvSpPr>
                <p:nvPr/>
              </p:nvSpPr>
              <p:spPr bwMode="auto">
                <a:xfrm>
                  <a:off x="3396" y="2137"/>
                  <a:ext cx="0" cy="185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7627" name="Line 43"/>
                <p:cNvSpPr>
                  <a:spLocks noChangeShapeType="1"/>
                </p:cNvSpPr>
                <p:nvPr/>
              </p:nvSpPr>
              <p:spPr bwMode="auto">
                <a:xfrm>
                  <a:off x="3630" y="2137"/>
                  <a:ext cx="0" cy="185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7628" name="Line 44"/>
                <p:cNvSpPr>
                  <a:spLocks noChangeShapeType="1"/>
                </p:cNvSpPr>
                <p:nvPr/>
              </p:nvSpPr>
              <p:spPr bwMode="auto">
                <a:xfrm>
                  <a:off x="3865" y="2137"/>
                  <a:ext cx="0" cy="185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7629" name="Line 45"/>
                <p:cNvSpPr>
                  <a:spLocks noChangeShapeType="1"/>
                </p:cNvSpPr>
                <p:nvPr/>
              </p:nvSpPr>
              <p:spPr bwMode="auto">
                <a:xfrm>
                  <a:off x="4101" y="2137"/>
                  <a:ext cx="0" cy="1551"/>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7630" name="Line 46"/>
                <p:cNvSpPr>
                  <a:spLocks noChangeShapeType="1"/>
                </p:cNvSpPr>
                <p:nvPr/>
              </p:nvSpPr>
              <p:spPr bwMode="auto">
                <a:xfrm>
                  <a:off x="4277" y="2137"/>
                  <a:ext cx="0" cy="1253"/>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7631" name="Line 47"/>
                <p:cNvSpPr>
                  <a:spLocks noChangeShapeType="1"/>
                </p:cNvSpPr>
                <p:nvPr/>
              </p:nvSpPr>
              <p:spPr bwMode="auto">
                <a:xfrm>
                  <a:off x="4512" y="2137"/>
                  <a:ext cx="0" cy="776"/>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7632" name="Line 48"/>
                <p:cNvSpPr>
                  <a:spLocks noChangeShapeType="1"/>
                </p:cNvSpPr>
                <p:nvPr/>
              </p:nvSpPr>
              <p:spPr bwMode="auto">
                <a:xfrm>
                  <a:off x="4747" y="2137"/>
                  <a:ext cx="0" cy="239"/>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grpSp>
          <p:sp>
            <p:nvSpPr>
              <p:cNvPr id="67633" name="Freeform 49" descr="Shingle"/>
              <p:cNvSpPr>
                <a:spLocks/>
              </p:cNvSpPr>
              <p:nvPr/>
            </p:nvSpPr>
            <p:spPr bwMode="auto">
              <a:xfrm rot="25936">
                <a:off x="3936" y="1588"/>
                <a:ext cx="1492" cy="2684"/>
              </a:xfrm>
              <a:custGeom>
                <a:avLst/>
                <a:gdLst/>
                <a:ahLst/>
                <a:cxnLst>
                  <a:cxn ang="0">
                    <a:pos x="0" y="2448"/>
                  </a:cxn>
                  <a:cxn ang="0">
                    <a:pos x="1296" y="0"/>
                  </a:cxn>
                  <a:cxn ang="0">
                    <a:pos x="1344" y="96"/>
                  </a:cxn>
                  <a:cxn ang="0">
                    <a:pos x="1440" y="144"/>
                  </a:cxn>
                  <a:cxn ang="0">
                    <a:pos x="144" y="2544"/>
                  </a:cxn>
                  <a:cxn ang="0">
                    <a:pos x="144" y="2448"/>
                  </a:cxn>
                  <a:cxn ang="0">
                    <a:pos x="0" y="2448"/>
                  </a:cxn>
                </a:cxnLst>
                <a:rect l="0" t="0" r="r" b="b"/>
                <a:pathLst>
                  <a:path w="1440" h="2544">
                    <a:moveTo>
                      <a:pt x="0" y="2448"/>
                    </a:moveTo>
                    <a:lnTo>
                      <a:pt x="1296" y="0"/>
                    </a:lnTo>
                    <a:lnTo>
                      <a:pt x="1344" y="96"/>
                    </a:lnTo>
                    <a:lnTo>
                      <a:pt x="1440" y="144"/>
                    </a:lnTo>
                    <a:lnTo>
                      <a:pt x="144" y="2544"/>
                    </a:lnTo>
                    <a:lnTo>
                      <a:pt x="144" y="2448"/>
                    </a:lnTo>
                    <a:lnTo>
                      <a:pt x="0" y="2448"/>
                    </a:lnTo>
                    <a:close/>
                  </a:path>
                </a:pathLst>
              </a:custGeom>
              <a:pattFill prst="shingle">
                <a:fgClr>
                  <a:srgbClr val="0066FF"/>
                </a:fgClr>
                <a:bgClr>
                  <a:srgbClr val="0099FF"/>
                </a:bgClr>
              </a:pattFill>
              <a:ln w="19050" cap="sq" cmpd="sng">
                <a:solidFill>
                  <a:srgbClr val="000080"/>
                </a:solidFill>
                <a:prstDash val="solid"/>
                <a:round/>
                <a:headEnd type="none" w="sm" len="sm"/>
                <a:tailEnd type="none" w="sm" len="sm"/>
              </a:ln>
              <a:effectLst/>
            </p:spPr>
            <p:txBody>
              <a:bodyPr/>
              <a:lstStyle/>
              <a:p>
                <a:pPr>
                  <a:defRPr/>
                </a:pPr>
                <a:endParaRPr lang="en-US">
                  <a:latin typeface="Arial" charset="0"/>
                </a:endParaRPr>
              </a:p>
            </p:txBody>
          </p:sp>
          <p:sp>
            <p:nvSpPr>
              <p:cNvPr id="67634" name="Rectangle 50"/>
              <p:cNvSpPr>
                <a:spLocks noChangeArrowheads="1"/>
              </p:cNvSpPr>
              <p:nvPr/>
            </p:nvSpPr>
            <p:spPr bwMode="auto">
              <a:xfrm>
                <a:off x="2256" y="288"/>
                <a:ext cx="59" cy="3699"/>
              </a:xfrm>
              <a:prstGeom prst="rect">
                <a:avLst/>
              </a:prstGeom>
              <a:solidFill>
                <a:srgbClr val="33CCCC"/>
              </a:solidFill>
              <a:ln w="12700" cap="sq">
                <a:solidFill>
                  <a:srgbClr val="0000FF"/>
                </a:solidFill>
                <a:miter lim="800000"/>
                <a:headEnd type="none" w="sm" len="sm"/>
                <a:tailEnd type="none" w="sm" len="sm"/>
              </a:ln>
              <a:effectLst/>
            </p:spPr>
            <p:txBody>
              <a:bodyPr wrap="none" anchor="ctr"/>
              <a:lstStyle/>
              <a:p>
                <a:pPr>
                  <a:defRPr/>
                </a:pPr>
                <a:endParaRPr lang="en-US">
                  <a:latin typeface="Arial" charset="0"/>
                </a:endParaRPr>
              </a:p>
            </p:txBody>
          </p:sp>
          <p:sp>
            <p:nvSpPr>
              <p:cNvPr id="67635" name="Freeform 51"/>
              <p:cNvSpPr>
                <a:spLocks/>
              </p:cNvSpPr>
              <p:nvPr/>
            </p:nvSpPr>
            <p:spPr bwMode="auto">
              <a:xfrm>
                <a:off x="1410" y="2112"/>
                <a:ext cx="3516" cy="54"/>
              </a:xfrm>
              <a:custGeom>
                <a:avLst/>
                <a:gdLst/>
                <a:ahLst/>
                <a:cxnLst>
                  <a:cxn ang="0">
                    <a:pos x="0" y="54"/>
                  </a:cxn>
                  <a:cxn ang="0">
                    <a:pos x="3472" y="52"/>
                  </a:cxn>
                  <a:cxn ang="0">
                    <a:pos x="3516" y="0"/>
                  </a:cxn>
                  <a:cxn ang="0">
                    <a:pos x="0" y="0"/>
                  </a:cxn>
                  <a:cxn ang="0">
                    <a:pos x="0" y="54"/>
                  </a:cxn>
                </a:cxnLst>
                <a:rect l="0" t="0" r="r" b="b"/>
                <a:pathLst>
                  <a:path w="3516" h="54">
                    <a:moveTo>
                      <a:pt x="0" y="54"/>
                    </a:moveTo>
                    <a:lnTo>
                      <a:pt x="3472" y="52"/>
                    </a:lnTo>
                    <a:lnTo>
                      <a:pt x="3516" y="0"/>
                    </a:lnTo>
                    <a:lnTo>
                      <a:pt x="0" y="0"/>
                    </a:lnTo>
                    <a:lnTo>
                      <a:pt x="0" y="54"/>
                    </a:lnTo>
                    <a:close/>
                  </a:path>
                </a:pathLst>
              </a:custGeom>
              <a:solidFill>
                <a:srgbClr val="33CCCC"/>
              </a:solidFill>
              <a:ln w="12700" cap="sq" cmpd="sng">
                <a:solidFill>
                  <a:srgbClr val="0000FF"/>
                </a:solidFill>
                <a:prstDash val="solid"/>
                <a:round/>
                <a:headEnd type="none" w="sm" len="sm"/>
                <a:tailEnd type="none" w="sm" len="sm"/>
              </a:ln>
              <a:effectLst/>
            </p:spPr>
            <p:txBody>
              <a:bodyPr/>
              <a:lstStyle/>
              <a:p>
                <a:pPr>
                  <a:defRPr/>
                </a:pPr>
                <a:endParaRPr lang="en-US">
                  <a:latin typeface="Arial" charset="0"/>
                </a:endParaRPr>
              </a:p>
            </p:txBody>
          </p:sp>
          <p:sp>
            <p:nvSpPr>
              <p:cNvPr id="67636" name="Oval 52"/>
              <p:cNvSpPr>
                <a:spLocks noChangeArrowheads="1"/>
              </p:cNvSpPr>
              <p:nvPr/>
            </p:nvSpPr>
            <p:spPr bwMode="auto">
              <a:xfrm>
                <a:off x="4793" y="2018"/>
                <a:ext cx="176" cy="179"/>
              </a:xfrm>
              <a:prstGeom prst="ellipse">
                <a:avLst/>
              </a:prstGeom>
              <a:solidFill>
                <a:srgbClr val="FF0000"/>
              </a:solidFill>
              <a:ln w="19050" cap="sq">
                <a:solidFill>
                  <a:srgbClr val="000000"/>
                </a:solidFill>
                <a:round/>
                <a:headEnd type="none" w="sm" len="sm"/>
                <a:tailEnd type="none" w="sm" len="sm"/>
              </a:ln>
              <a:effectLst/>
            </p:spPr>
            <p:txBody>
              <a:bodyPr wrap="none" anchor="ctr"/>
              <a:lstStyle/>
              <a:p>
                <a:pPr>
                  <a:defRPr/>
                </a:pPr>
                <a:endParaRPr lang="en-US">
                  <a:latin typeface="Arial" charset="0"/>
                </a:endParaRPr>
              </a:p>
            </p:txBody>
          </p:sp>
          <p:sp>
            <p:nvSpPr>
              <p:cNvPr id="67637" name="Freeform 53"/>
              <p:cNvSpPr>
                <a:spLocks/>
              </p:cNvSpPr>
              <p:nvPr/>
            </p:nvSpPr>
            <p:spPr bwMode="auto">
              <a:xfrm>
                <a:off x="1392" y="3024"/>
                <a:ext cx="3072" cy="48"/>
              </a:xfrm>
              <a:custGeom>
                <a:avLst/>
                <a:gdLst/>
                <a:ahLst/>
                <a:cxnLst>
                  <a:cxn ang="0">
                    <a:pos x="0" y="54"/>
                  </a:cxn>
                  <a:cxn ang="0">
                    <a:pos x="3472" y="52"/>
                  </a:cxn>
                  <a:cxn ang="0">
                    <a:pos x="3516" y="0"/>
                  </a:cxn>
                  <a:cxn ang="0">
                    <a:pos x="0" y="0"/>
                  </a:cxn>
                  <a:cxn ang="0">
                    <a:pos x="0" y="54"/>
                  </a:cxn>
                </a:cxnLst>
                <a:rect l="0" t="0" r="r" b="b"/>
                <a:pathLst>
                  <a:path w="3516" h="54">
                    <a:moveTo>
                      <a:pt x="0" y="54"/>
                    </a:moveTo>
                    <a:lnTo>
                      <a:pt x="3472" y="52"/>
                    </a:lnTo>
                    <a:lnTo>
                      <a:pt x="3516" y="0"/>
                    </a:lnTo>
                    <a:lnTo>
                      <a:pt x="0" y="0"/>
                    </a:lnTo>
                    <a:lnTo>
                      <a:pt x="0" y="54"/>
                    </a:lnTo>
                    <a:close/>
                  </a:path>
                </a:pathLst>
              </a:custGeom>
              <a:solidFill>
                <a:srgbClr val="33CCCC"/>
              </a:solidFill>
              <a:ln w="12700" cap="sq" cmpd="sng">
                <a:solidFill>
                  <a:srgbClr val="0000FF"/>
                </a:solidFill>
                <a:prstDash val="solid"/>
                <a:round/>
                <a:headEnd type="none" w="sm" len="sm"/>
                <a:tailEnd type="none" w="sm" len="sm"/>
              </a:ln>
              <a:effectLst/>
            </p:spPr>
            <p:txBody>
              <a:bodyPr/>
              <a:lstStyle/>
              <a:p>
                <a:pPr>
                  <a:defRPr/>
                </a:pPr>
                <a:endParaRPr lang="en-US">
                  <a:latin typeface="Arial" charset="0"/>
                </a:endParaRPr>
              </a:p>
            </p:txBody>
          </p:sp>
          <p:sp>
            <p:nvSpPr>
              <p:cNvPr id="67638" name="Oval 54"/>
              <p:cNvSpPr>
                <a:spLocks noChangeArrowheads="1"/>
              </p:cNvSpPr>
              <p:nvPr/>
            </p:nvSpPr>
            <p:spPr bwMode="auto">
              <a:xfrm>
                <a:off x="4322" y="2973"/>
                <a:ext cx="177" cy="179"/>
              </a:xfrm>
              <a:prstGeom prst="ellipse">
                <a:avLst/>
              </a:prstGeom>
              <a:solidFill>
                <a:srgbClr val="FF0000"/>
              </a:solidFill>
              <a:ln w="19050" cap="sq">
                <a:solidFill>
                  <a:srgbClr val="000000"/>
                </a:solidFill>
                <a:round/>
                <a:headEnd type="none" w="sm" len="sm"/>
                <a:tailEnd type="none" w="sm" len="sm"/>
              </a:ln>
              <a:effectLst/>
            </p:spPr>
            <p:txBody>
              <a:bodyPr wrap="none" anchor="ctr"/>
              <a:lstStyle/>
              <a:p>
                <a:pPr>
                  <a:defRPr/>
                </a:pPr>
                <a:endParaRPr lang="en-US">
                  <a:latin typeface="Arial" charset="0"/>
                </a:endParaRPr>
              </a:p>
            </p:txBody>
          </p:sp>
        </p:grpSp>
        <p:sp>
          <p:nvSpPr>
            <p:cNvPr id="67639" name="Text Box 55"/>
            <p:cNvSpPr txBox="1">
              <a:spLocks noChangeArrowheads="1"/>
            </p:cNvSpPr>
            <p:nvPr/>
          </p:nvSpPr>
          <p:spPr bwMode="auto">
            <a:xfrm>
              <a:off x="4653" y="319"/>
              <a:ext cx="131" cy="233"/>
            </a:xfrm>
            <a:prstGeom prst="rect">
              <a:avLst/>
            </a:prstGeom>
            <a:noFill/>
            <a:ln w="19050" cap="sq">
              <a:noFill/>
              <a:miter lim="800000"/>
              <a:headEnd type="none" w="sm" len="sm"/>
              <a:tailEnd type="none" w="sm" len="sm"/>
            </a:ln>
            <a:effectLst/>
          </p:spPr>
          <p:txBody>
            <a:bodyPr wrap="none">
              <a:spAutoFit/>
            </a:bodyPr>
            <a:lstStyle/>
            <a:p>
              <a:pPr algn="ctr">
                <a:lnSpc>
                  <a:spcPct val="100000"/>
                </a:lnSpc>
                <a:spcBef>
                  <a:spcPct val="0"/>
                </a:spcBef>
                <a:buClrTx/>
                <a:buSzTx/>
                <a:defRPr/>
              </a:pPr>
              <a:endParaRPr lang="en-US">
                <a:solidFill>
                  <a:srgbClr val="FFFF00"/>
                </a:solidFill>
                <a:effectLst>
                  <a:outerShdw blurRad="38100" dist="38100" dir="2700000" algn="tl">
                    <a:srgbClr val="000000"/>
                  </a:outerShdw>
                </a:effectLst>
                <a:latin typeface="Times New Roman" pitchFamily="18" charset="0"/>
              </a:endParaRPr>
            </a:p>
          </p:txBody>
        </p:sp>
      </p:grpSp>
      <p:sp>
        <p:nvSpPr>
          <p:cNvPr id="18438" name="Text Box 56"/>
          <p:cNvSpPr txBox="1">
            <a:spLocks noChangeArrowheads="1"/>
          </p:cNvSpPr>
          <p:nvPr/>
        </p:nvSpPr>
        <p:spPr bwMode="auto">
          <a:xfrm>
            <a:off x="4322573" y="1905171"/>
            <a:ext cx="404309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cap="sq">
                <a:solidFill>
                  <a:srgbClr val="000000"/>
                </a:solidFill>
                <a:miter lim="800000"/>
                <a:headEnd type="none" w="sm" len="sm"/>
                <a:tailEnd type="none" w="sm" len="sm"/>
              </a14:hiddenLine>
            </a:ext>
          </a:extLst>
        </p:spPr>
        <p:txBody>
          <a:bodyPr wrap="none">
            <a:spAutoFit/>
          </a:bodyPr>
          <a:lstStyle>
            <a:lvl1pPr>
              <a:defRPr kumimoji="1" sz="2000">
                <a:solidFill>
                  <a:srgbClr val="FFFFFF"/>
                </a:solidFill>
                <a:latin typeface="Arial" panose="020B0604020202020204" pitchFamily="34" charset="0"/>
              </a:defRPr>
            </a:lvl1pPr>
            <a:lvl2pPr marL="742950" indent="-285750">
              <a:defRPr kumimoji="1" sz="2000">
                <a:solidFill>
                  <a:srgbClr val="FFFFFF"/>
                </a:solidFill>
                <a:latin typeface="Arial" panose="020B0604020202020204" pitchFamily="34" charset="0"/>
              </a:defRPr>
            </a:lvl2pPr>
            <a:lvl3pPr marL="1143000" indent="-228600">
              <a:defRPr kumimoji="1" sz="2000">
                <a:solidFill>
                  <a:srgbClr val="FFFFFF"/>
                </a:solidFill>
                <a:latin typeface="Arial" panose="020B0604020202020204" pitchFamily="34" charset="0"/>
              </a:defRPr>
            </a:lvl3pPr>
            <a:lvl4pPr marL="1600200" indent="-228600">
              <a:defRPr kumimoji="1" sz="2000">
                <a:solidFill>
                  <a:srgbClr val="FFFFFF"/>
                </a:solidFill>
                <a:latin typeface="Arial" panose="020B0604020202020204" pitchFamily="34" charset="0"/>
              </a:defRPr>
            </a:lvl4pPr>
            <a:lvl5pPr marL="2057400" indent="-228600">
              <a:defRPr kumimoji="1" sz="2000">
                <a:solidFill>
                  <a:srgbClr val="FFFFFF"/>
                </a:solidFill>
                <a:latin typeface="Arial" panose="020B0604020202020204" pitchFamily="34" charset="0"/>
              </a:defRPr>
            </a:lvl5pPr>
            <a:lvl6pPr marL="25146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6pPr>
            <a:lvl7pPr marL="29718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7pPr>
            <a:lvl8pPr marL="34290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8pPr>
            <a:lvl9pPr marL="38862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9pPr>
          </a:lstStyle>
          <a:p>
            <a:pPr algn="ctr">
              <a:lnSpc>
                <a:spcPct val="100000"/>
              </a:lnSpc>
              <a:spcBef>
                <a:spcPct val="0"/>
              </a:spcBef>
              <a:buClrTx/>
              <a:buSzTx/>
            </a:pPr>
            <a:r>
              <a:rPr lang="en-US" altLang="en-US" b="1" dirty="0">
                <a:solidFill>
                  <a:schemeClr val="tx2"/>
                </a:solidFill>
                <a:cs typeface="Arial" panose="020B0604020202020204" pitchFamily="34" charset="0"/>
              </a:rPr>
              <a:t>Increased farm canal capacities</a:t>
            </a:r>
          </a:p>
        </p:txBody>
      </p:sp>
      <p:grpSp>
        <p:nvGrpSpPr>
          <p:cNvPr id="8" name="Group 57"/>
          <p:cNvGrpSpPr>
            <a:grpSpLocks/>
          </p:cNvGrpSpPr>
          <p:nvPr/>
        </p:nvGrpSpPr>
        <p:grpSpPr bwMode="auto">
          <a:xfrm>
            <a:off x="6537385" y="3396075"/>
            <a:ext cx="2646187" cy="2530474"/>
            <a:chOff x="4873" y="1965"/>
            <a:chExt cx="1875" cy="1594"/>
          </a:xfrm>
        </p:grpSpPr>
        <p:sp>
          <p:nvSpPr>
            <p:cNvPr id="67642" name="AutoShape 58"/>
            <p:cNvSpPr>
              <a:spLocks noChangeArrowheads="1"/>
            </p:cNvSpPr>
            <p:nvPr/>
          </p:nvSpPr>
          <p:spPr bwMode="auto">
            <a:xfrm rot="-2458303">
              <a:off x="4999" y="1965"/>
              <a:ext cx="650" cy="423"/>
            </a:xfrm>
            <a:prstGeom prst="curvedUpArrow">
              <a:avLst>
                <a:gd name="adj1" fmla="val 30733"/>
                <a:gd name="adj2" fmla="val 61466"/>
                <a:gd name="adj3" fmla="val 33333"/>
              </a:avLst>
            </a:prstGeom>
            <a:gradFill rotWithShape="0">
              <a:gsLst>
                <a:gs pos="0">
                  <a:srgbClr val="0000FF"/>
                </a:gs>
                <a:gs pos="100000">
                  <a:srgbClr val="3399FF"/>
                </a:gs>
              </a:gsLst>
              <a:path path="rect">
                <a:fillToRect r="100000" b="100000"/>
              </a:path>
            </a:gradFill>
            <a:ln w="19050" cap="sq">
              <a:solidFill>
                <a:srgbClr val="000000"/>
              </a:solidFill>
              <a:miter lim="800000"/>
              <a:headEnd type="none" w="sm" len="sm"/>
              <a:tailEnd type="none" w="sm" len="sm"/>
            </a:ln>
            <a:effectLst/>
          </p:spPr>
          <p:txBody>
            <a:bodyPr wrap="none" anchor="ctr"/>
            <a:lstStyle/>
            <a:p>
              <a:pPr>
                <a:defRPr/>
              </a:pPr>
              <a:endParaRPr lang="en-US">
                <a:latin typeface="Arial" charset="0"/>
              </a:endParaRPr>
            </a:p>
          </p:txBody>
        </p:sp>
        <p:sp>
          <p:nvSpPr>
            <p:cNvPr id="18449" name="Text Box 59"/>
            <p:cNvSpPr txBox="1">
              <a:spLocks noChangeArrowheads="1"/>
            </p:cNvSpPr>
            <p:nvPr/>
          </p:nvSpPr>
          <p:spPr bwMode="auto">
            <a:xfrm>
              <a:off x="4873" y="2745"/>
              <a:ext cx="1875" cy="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cap="sq">
                  <a:solidFill>
                    <a:srgbClr val="000000"/>
                  </a:solidFill>
                  <a:miter lim="800000"/>
                  <a:headEnd type="none" w="sm" len="sm"/>
                  <a:tailEnd type="none" w="sm" len="sm"/>
                </a14:hiddenLine>
              </a:ext>
            </a:extLst>
          </p:spPr>
          <p:txBody>
            <a:bodyPr wrap="none">
              <a:spAutoFit/>
            </a:bodyPr>
            <a:lstStyle>
              <a:lvl1pPr>
                <a:defRPr kumimoji="1" sz="2000">
                  <a:solidFill>
                    <a:srgbClr val="FFFFFF"/>
                  </a:solidFill>
                  <a:latin typeface="Arial" panose="020B0604020202020204" pitchFamily="34" charset="0"/>
                </a:defRPr>
              </a:lvl1pPr>
              <a:lvl2pPr marL="742950" indent="-285750">
                <a:defRPr kumimoji="1" sz="2000">
                  <a:solidFill>
                    <a:srgbClr val="FFFFFF"/>
                  </a:solidFill>
                  <a:latin typeface="Arial" panose="020B0604020202020204" pitchFamily="34" charset="0"/>
                </a:defRPr>
              </a:lvl2pPr>
              <a:lvl3pPr marL="1143000" indent="-228600">
                <a:defRPr kumimoji="1" sz="2000">
                  <a:solidFill>
                    <a:srgbClr val="FFFFFF"/>
                  </a:solidFill>
                  <a:latin typeface="Arial" panose="020B0604020202020204" pitchFamily="34" charset="0"/>
                </a:defRPr>
              </a:lvl3pPr>
              <a:lvl4pPr marL="1600200" indent="-228600">
                <a:defRPr kumimoji="1" sz="2000">
                  <a:solidFill>
                    <a:srgbClr val="FFFFFF"/>
                  </a:solidFill>
                  <a:latin typeface="Arial" panose="020B0604020202020204" pitchFamily="34" charset="0"/>
                </a:defRPr>
              </a:lvl4pPr>
              <a:lvl5pPr marL="2057400" indent="-228600">
                <a:defRPr kumimoji="1" sz="2000">
                  <a:solidFill>
                    <a:srgbClr val="FFFFFF"/>
                  </a:solidFill>
                  <a:latin typeface="Arial" panose="020B0604020202020204" pitchFamily="34" charset="0"/>
                </a:defRPr>
              </a:lvl5pPr>
              <a:lvl6pPr marL="25146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6pPr>
              <a:lvl7pPr marL="29718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7pPr>
              <a:lvl8pPr marL="34290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8pPr>
              <a:lvl9pPr marL="38862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9pPr>
            </a:lstStyle>
            <a:p>
              <a:pPr>
                <a:lnSpc>
                  <a:spcPct val="100000"/>
                </a:lnSpc>
                <a:spcBef>
                  <a:spcPct val="0"/>
                </a:spcBef>
                <a:buClrTx/>
                <a:buSzTx/>
              </a:pPr>
              <a:r>
                <a:rPr lang="en-US" altLang="en-US" sz="2400" b="1" u="sng" dirty="0">
                  <a:solidFill>
                    <a:schemeClr val="tx2"/>
                  </a:solidFill>
                  <a:cs typeface="Arial" panose="020B0604020202020204" pitchFamily="34" charset="0"/>
                </a:rPr>
                <a:t>Lower P loads</a:t>
              </a:r>
            </a:p>
            <a:p>
              <a:pPr>
                <a:lnSpc>
                  <a:spcPct val="100000"/>
                </a:lnSpc>
                <a:spcBef>
                  <a:spcPct val="0"/>
                </a:spcBef>
                <a:buClrTx/>
                <a:buSzTx/>
              </a:pPr>
              <a:r>
                <a:rPr lang="en-US" altLang="en-US" sz="1800" dirty="0">
                  <a:solidFill>
                    <a:schemeClr val="tx2"/>
                  </a:solidFill>
                  <a:cs typeface="Arial" panose="020B0604020202020204" pitchFamily="34" charset="0"/>
                </a:rPr>
                <a:t>Can pump less after</a:t>
              </a:r>
            </a:p>
            <a:p>
              <a:pPr>
                <a:lnSpc>
                  <a:spcPct val="100000"/>
                </a:lnSpc>
                <a:spcBef>
                  <a:spcPct val="0"/>
                </a:spcBef>
                <a:buClrTx/>
                <a:buSzTx/>
              </a:pPr>
              <a:r>
                <a:rPr lang="en-US" altLang="en-US" sz="1800" dirty="0">
                  <a:solidFill>
                    <a:schemeClr val="tx2"/>
                  </a:solidFill>
                  <a:cs typeface="Arial" panose="020B0604020202020204" pitchFamily="34" charset="0"/>
                </a:rPr>
                <a:t>improving drainage</a:t>
              </a:r>
            </a:p>
            <a:p>
              <a:pPr>
                <a:lnSpc>
                  <a:spcPct val="100000"/>
                </a:lnSpc>
                <a:spcBef>
                  <a:spcPct val="0"/>
                </a:spcBef>
                <a:buClrTx/>
                <a:buSzTx/>
              </a:pPr>
              <a:r>
                <a:rPr lang="en-US" altLang="en-US" sz="1800" dirty="0">
                  <a:solidFill>
                    <a:schemeClr val="tx2"/>
                  </a:solidFill>
                  <a:cs typeface="Arial" panose="020B0604020202020204" pitchFamily="34" charset="0"/>
                </a:rPr>
                <a:t>control for specific fields</a:t>
              </a:r>
            </a:p>
          </p:txBody>
        </p:sp>
      </p:grpSp>
      <p:grpSp>
        <p:nvGrpSpPr>
          <p:cNvPr id="9" name="Group 60"/>
          <p:cNvGrpSpPr>
            <a:grpSpLocks/>
          </p:cNvGrpSpPr>
          <p:nvPr/>
        </p:nvGrpSpPr>
        <p:grpSpPr bwMode="auto">
          <a:xfrm>
            <a:off x="1625411" y="657635"/>
            <a:ext cx="2506663" cy="2971800"/>
            <a:chOff x="1392" y="240"/>
            <a:chExt cx="1776" cy="1872"/>
          </a:xfrm>
        </p:grpSpPr>
        <p:sp>
          <p:nvSpPr>
            <p:cNvPr id="67645" name="Freeform 61"/>
            <p:cNvSpPr>
              <a:spLocks/>
            </p:cNvSpPr>
            <p:nvPr/>
          </p:nvSpPr>
          <p:spPr bwMode="auto">
            <a:xfrm>
              <a:off x="1392" y="240"/>
              <a:ext cx="1776" cy="1872"/>
            </a:xfrm>
            <a:custGeom>
              <a:avLst/>
              <a:gdLst/>
              <a:ahLst/>
              <a:cxnLst>
                <a:cxn ang="0">
                  <a:pos x="0" y="56"/>
                </a:cxn>
                <a:cxn ang="0">
                  <a:pos x="0" y="0"/>
                </a:cxn>
                <a:cxn ang="0">
                  <a:pos x="1776" y="0"/>
                </a:cxn>
                <a:cxn ang="0">
                  <a:pos x="1772" y="1872"/>
                </a:cxn>
                <a:cxn ang="0">
                  <a:pos x="1716" y="1872"/>
                </a:cxn>
                <a:cxn ang="0">
                  <a:pos x="1712" y="60"/>
                </a:cxn>
                <a:cxn ang="0">
                  <a:pos x="0" y="56"/>
                </a:cxn>
              </a:cxnLst>
              <a:rect l="0" t="0" r="r" b="b"/>
              <a:pathLst>
                <a:path w="1776" h="1872">
                  <a:moveTo>
                    <a:pt x="0" y="56"/>
                  </a:moveTo>
                  <a:lnTo>
                    <a:pt x="0" y="0"/>
                  </a:lnTo>
                  <a:lnTo>
                    <a:pt x="1776" y="0"/>
                  </a:lnTo>
                  <a:lnTo>
                    <a:pt x="1772" y="1872"/>
                  </a:lnTo>
                  <a:lnTo>
                    <a:pt x="1716" y="1872"/>
                  </a:lnTo>
                  <a:lnTo>
                    <a:pt x="1712" y="60"/>
                  </a:lnTo>
                  <a:lnTo>
                    <a:pt x="0" y="56"/>
                  </a:lnTo>
                  <a:close/>
                </a:path>
              </a:pathLst>
            </a:custGeom>
            <a:solidFill>
              <a:srgbClr val="33CCCC"/>
            </a:solidFill>
            <a:ln w="12700" cap="sq" cmpd="sng">
              <a:solidFill>
                <a:srgbClr val="0000FF"/>
              </a:solidFill>
              <a:prstDash val="solid"/>
              <a:round/>
              <a:headEnd type="none" w="sm" len="sm"/>
              <a:tailEnd type="none" w="sm" len="sm"/>
            </a:ln>
            <a:effectLst/>
          </p:spPr>
          <p:txBody>
            <a:bodyPr/>
            <a:lstStyle/>
            <a:p>
              <a:pPr>
                <a:defRPr/>
              </a:pPr>
              <a:endParaRPr lang="en-US">
                <a:latin typeface="Arial" charset="0"/>
              </a:endParaRPr>
            </a:p>
          </p:txBody>
        </p:sp>
        <p:grpSp>
          <p:nvGrpSpPr>
            <p:cNvPr id="18442" name="Group 62"/>
            <p:cNvGrpSpPr>
              <a:grpSpLocks/>
            </p:cNvGrpSpPr>
            <p:nvPr/>
          </p:nvGrpSpPr>
          <p:grpSpPr bwMode="auto">
            <a:xfrm>
              <a:off x="1680" y="288"/>
              <a:ext cx="1440" cy="576"/>
              <a:chOff x="1680" y="288"/>
              <a:chExt cx="1440" cy="576"/>
            </a:xfrm>
          </p:grpSpPr>
          <p:sp>
            <p:nvSpPr>
              <p:cNvPr id="67647" name="AutoShape 63"/>
              <p:cNvSpPr>
                <a:spLocks noChangeArrowheads="1"/>
              </p:cNvSpPr>
              <p:nvPr/>
            </p:nvSpPr>
            <p:spPr bwMode="auto">
              <a:xfrm>
                <a:off x="2736" y="768"/>
                <a:ext cx="384" cy="96"/>
              </a:xfrm>
              <a:prstGeom prst="rightArrow">
                <a:avLst>
                  <a:gd name="adj1" fmla="val 50000"/>
                  <a:gd name="adj2" fmla="val 100000"/>
                </a:avLst>
              </a:prstGeom>
              <a:gradFill rotWithShape="0">
                <a:gsLst>
                  <a:gs pos="0">
                    <a:srgbClr val="0099CC"/>
                  </a:gs>
                  <a:gs pos="100000">
                    <a:srgbClr val="0000FF"/>
                  </a:gs>
                </a:gsLst>
                <a:lin ang="5400000" scaled="1"/>
              </a:gradFill>
              <a:ln w="12700" cap="sq">
                <a:solidFill>
                  <a:schemeClr val="bg2"/>
                </a:solidFill>
                <a:miter lim="800000"/>
                <a:headEnd type="none" w="sm" len="sm"/>
                <a:tailEnd type="none" w="sm" len="sm"/>
              </a:ln>
              <a:effectLst/>
            </p:spPr>
            <p:txBody>
              <a:bodyPr wrap="none" anchor="ctr"/>
              <a:lstStyle/>
              <a:p>
                <a:pPr>
                  <a:defRPr/>
                </a:pPr>
                <a:endParaRPr lang="en-US">
                  <a:latin typeface="Arial" charset="0"/>
                </a:endParaRPr>
              </a:p>
            </p:txBody>
          </p:sp>
          <p:sp>
            <p:nvSpPr>
              <p:cNvPr id="67648" name="AutoShape 64"/>
              <p:cNvSpPr>
                <a:spLocks noChangeArrowheads="1"/>
              </p:cNvSpPr>
              <p:nvPr/>
            </p:nvSpPr>
            <p:spPr bwMode="auto">
              <a:xfrm rot="-2029570">
                <a:off x="2688" y="480"/>
                <a:ext cx="384" cy="96"/>
              </a:xfrm>
              <a:prstGeom prst="rightArrow">
                <a:avLst>
                  <a:gd name="adj1" fmla="val 50000"/>
                  <a:gd name="adj2" fmla="val 100000"/>
                </a:avLst>
              </a:prstGeom>
              <a:gradFill rotWithShape="0">
                <a:gsLst>
                  <a:gs pos="0">
                    <a:srgbClr val="0099CC"/>
                  </a:gs>
                  <a:gs pos="100000">
                    <a:srgbClr val="0000FF"/>
                  </a:gs>
                </a:gsLst>
                <a:lin ang="5400000" scaled="1"/>
              </a:gradFill>
              <a:ln w="12700" cap="sq">
                <a:solidFill>
                  <a:schemeClr val="bg2"/>
                </a:solidFill>
                <a:miter lim="800000"/>
                <a:headEnd type="none" w="sm" len="sm"/>
                <a:tailEnd type="none" w="sm" len="sm"/>
              </a:ln>
              <a:effectLst/>
            </p:spPr>
            <p:txBody>
              <a:bodyPr wrap="none" anchor="ctr"/>
              <a:lstStyle/>
              <a:p>
                <a:pPr>
                  <a:defRPr/>
                </a:pPr>
                <a:endParaRPr lang="en-US">
                  <a:latin typeface="Arial" charset="0"/>
                </a:endParaRPr>
              </a:p>
            </p:txBody>
          </p:sp>
          <p:sp>
            <p:nvSpPr>
              <p:cNvPr id="67649" name="AutoShape 65"/>
              <p:cNvSpPr>
                <a:spLocks noChangeArrowheads="1"/>
              </p:cNvSpPr>
              <p:nvPr/>
            </p:nvSpPr>
            <p:spPr bwMode="auto">
              <a:xfrm rot="-5400000">
                <a:off x="1824" y="432"/>
                <a:ext cx="384" cy="96"/>
              </a:xfrm>
              <a:prstGeom prst="rightArrow">
                <a:avLst>
                  <a:gd name="adj1" fmla="val 50000"/>
                  <a:gd name="adj2" fmla="val 100000"/>
                </a:avLst>
              </a:prstGeom>
              <a:gradFill rotWithShape="0">
                <a:gsLst>
                  <a:gs pos="0">
                    <a:srgbClr val="0099CC"/>
                  </a:gs>
                  <a:gs pos="100000">
                    <a:srgbClr val="0000FF"/>
                  </a:gs>
                </a:gsLst>
                <a:lin ang="5400000" scaled="1"/>
              </a:gradFill>
              <a:ln w="12700" cap="sq">
                <a:solidFill>
                  <a:schemeClr val="bg2"/>
                </a:solidFill>
                <a:miter lim="800000"/>
                <a:headEnd type="none" w="sm" len="sm"/>
                <a:tailEnd type="none" w="sm" len="sm"/>
              </a:ln>
              <a:effectLst/>
            </p:spPr>
            <p:txBody>
              <a:bodyPr wrap="none" anchor="ctr"/>
              <a:lstStyle/>
              <a:p>
                <a:pPr>
                  <a:defRPr/>
                </a:pPr>
                <a:endParaRPr lang="en-US">
                  <a:latin typeface="Arial" charset="0"/>
                </a:endParaRPr>
              </a:p>
            </p:txBody>
          </p:sp>
          <p:sp>
            <p:nvSpPr>
              <p:cNvPr id="67650" name="AutoShape 66"/>
              <p:cNvSpPr>
                <a:spLocks noChangeArrowheads="1"/>
              </p:cNvSpPr>
              <p:nvPr/>
            </p:nvSpPr>
            <p:spPr bwMode="auto">
              <a:xfrm rot="-5400000">
                <a:off x="1536" y="432"/>
                <a:ext cx="384" cy="96"/>
              </a:xfrm>
              <a:prstGeom prst="rightArrow">
                <a:avLst>
                  <a:gd name="adj1" fmla="val 50000"/>
                  <a:gd name="adj2" fmla="val 100000"/>
                </a:avLst>
              </a:prstGeom>
              <a:gradFill rotWithShape="0">
                <a:gsLst>
                  <a:gs pos="0">
                    <a:srgbClr val="0099CC"/>
                  </a:gs>
                  <a:gs pos="100000">
                    <a:srgbClr val="0000FF"/>
                  </a:gs>
                </a:gsLst>
                <a:lin ang="5400000" scaled="1"/>
              </a:gradFill>
              <a:ln w="12700" cap="sq">
                <a:solidFill>
                  <a:schemeClr val="bg2"/>
                </a:solidFill>
                <a:miter lim="800000"/>
                <a:headEnd type="none" w="sm" len="sm"/>
                <a:tailEnd type="none" w="sm" len="sm"/>
              </a:ln>
              <a:effectLst/>
            </p:spPr>
            <p:txBody>
              <a:bodyPr wrap="none" anchor="ctr"/>
              <a:lstStyle/>
              <a:p>
                <a:pPr>
                  <a:defRPr/>
                </a:pPr>
                <a:endParaRPr lang="en-US">
                  <a:latin typeface="Arial" charset="0"/>
                </a:endParaRPr>
              </a:p>
            </p:txBody>
          </p:sp>
          <p:sp>
            <p:nvSpPr>
              <p:cNvPr id="67651" name="AutoShape 67"/>
              <p:cNvSpPr>
                <a:spLocks noChangeArrowheads="1"/>
              </p:cNvSpPr>
              <p:nvPr/>
            </p:nvSpPr>
            <p:spPr bwMode="auto">
              <a:xfrm rot="-5400000">
                <a:off x="2351" y="432"/>
                <a:ext cx="384" cy="98"/>
              </a:xfrm>
              <a:prstGeom prst="rightArrow">
                <a:avLst>
                  <a:gd name="adj1" fmla="val 50000"/>
                  <a:gd name="adj2" fmla="val 100000"/>
                </a:avLst>
              </a:prstGeom>
              <a:gradFill rotWithShape="0">
                <a:gsLst>
                  <a:gs pos="0">
                    <a:srgbClr val="0099CC"/>
                  </a:gs>
                  <a:gs pos="100000">
                    <a:srgbClr val="0000FF"/>
                  </a:gs>
                </a:gsLst>
                <a:lin ang="5400000" scaled="1"/>
              </a:gradFill>
              <a:ln w="12700" cap="sq">
                <a:solidFill>
                  <a:schemeClr val="bg2"/>
                </a:solidFill>
                <a:miter lim="800000"/>
                <a:headEnd type="none" w="sm" len="sm"/>
                <a:tailEnd type="none" w="sm" len="sm"/>
              </a:ln>
              <a:effectLst/>
            </p:spPr>
            <p:txBody>
              <a:bodyPr wrap="none" anchor="ctr"/>
              <a:lstStyle/>
              <a:p>
                <a:pPr>
                  <a:defRPr/>
                </a:pPr>
                <a:endParaRPr lang="en-US">
                  <a:latin typeface="Arial" charset="0"/>
                </a:endParaRPr>
              </a:p>
            </p:txBody>
          </p:sp>
        </p:grpSp>
      </p:grpSp>
    </p:spTree>
    <p:extLst>
      <p:ext uri="{BB962C8B-B14F-4D97-AF65-F5344CB8AC3E}">
        <p14:creationId xmlns:p14="http://schemas.microsoft.com/office/powerpoint/2010/main" val="4216242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8" name="Group 76"/>
          <p:cNvGrpSpPr>
            <a:grpSpLocks/>
          </p:cNvGrpSpPr>
          <p:nvPr/>
        </p:nvGrpSpPr>
        <p:grpSpPr bwMode="auto">
          <a:xfrm>
            <a:off x="285394" y="1670727"/>
            <a:ext cx="6226175" cy="4876800"/>
            <a:chOff x="409" y="912"/>
            <a:chExt cx="3922" cy="3072"/>
          </a:xfrm>
        </p:grpSpPr>
        <p:sp>
          <p:nvSpPr>
            <p:cNvPr id="68611" name="Freeform 3"/>
            <p:cNvSpPr>
              <a:spLocks/>
            </p:cNvSpPr>
            <p:nvPr/>
          </p:nvSpPr>
          <p:spPr bwMode="auto">
            <a:xfrm>
              <a:off x="3243" y="3072"/>
              <a:ext cx="683" cy="912"/>
            </a:xfrm>
            <a:custGeom>
              <a:avLst/>
              <a:gdLst/>
              <a:ahLst/>
              <a:cxnLst>
                <a:cxn ang="0">
                  <a:pos x="0" y="912"/>
                </a:cxn>
                <a:cxn ang="0">
                  <a:pos x="328" y="904"/>
                </a:cxn>
                <a:cxn ang="0">
                  <a:pos x="768" y="0"/>
                </a:cxn>
                <a:cxn ang="0">
                  <a:pos x="0" y="0"/>
                </a:cxn>
                <a:cxn ang="0">
                  <a:pos x="0" y="861"/>
                </a:cxn>
                <a:cxn ang="0">
                  <a:pos x="0" y="912"/>
                </a:cxn>
              </a:cxnLst>
              <a:rect l="0" t="0" r="r" b="b"/>
              <a:pathLst>
                <a:path w="768" h="912">
                  <a:moveTo>
                    <a:pt x="0" y="912"/>
                  </a:moveTo>
                  <a:lnTo>
                    <a:pt x="328" y="904"/>
                  </a:lnTo>
                  <a:lnTo>
                    <a:pt x="768" y="0"/>
                  </a:lnTo>
                  <a:lnTo>
                    <a:pt x="0" y="0"/>
                  </a:lnTo>
                  <a:lnTo>
                    <a:pt x="0" y="861"/>
                  </a:lnTo>
                  <a:lnTo>
                    <a:pt x="0" y="912"/>
                  </a:lnTo>
                  <a:close/>
                </a:path>
              </a:pathLst>
            </a:custGeom>
            <a:solidFill>
              <a:schemeClr val="accent1"/>
            </a:solidFill>
            <a:ln w="19050" cap="sq" cmpd="sng">
              <a:noFill/>
              <a:prstDash val="solid"/>
              <a:round/>
              <a:headEnd type="none" w="sm" len="sm"/>
              <a:tailEnd type="none" w="sm" len="sm"/>
            </a:ln>
            <a:effectLst/>
          </p:spPr>
          <p:txBody>
            <a:bodyPr/>
            <a:lstStyle/>
            <a:p>
              <a:pPr>
                <a:defRPr/>
              </a:pPr>
              <a:endParaRPr lang="en-US">
                <a:latin typeface="Arial" charset="0"/>
              </a:endParaRPr>
            </a:p>
          </p:txBody>
        </p:sp>
        <p:sp>
          <p:nvSpPr>
            <p:cNvPr id="68612" name="Rectangle 4"/>
            <p:cNvSpPr>
              <a:spLocks noChangeArrowheads="1"/>
            </p:cNvSpPr>
            <p:nvPr/>
          </p:nvSpPr>
          <p:spPr bwMode="auto">
            <a:xfrm>
              <a:off x="2049" y="3072"/>
              <a:ext cx="597" cy="912"/>
            </a:xfrm>
            <a:prstGeom prst="rect">
              <a:avLst/>
            </a:prstGeom>
            <a:solidFill>
              <a:schemeClr val="accent1"/>
            </a:solidFill>
            <a:ln w="19050" cap="sq">
              <a:noFill/>
              <a:miter lim="800000"/>
              <a:headEnd type="none" w="sm" len="sm"/>
              <a:tailEnd type="none" w="sm" len="sm"/>
            </a:ln>
            <a:effectLst/>
          </p:spPr>
          <p:txBody>
            <a:bodyPr wrap="none" anchor="ctr"/>
            <a:lstStyle/>
            <a:p>
              <a:pPr>
                <a:defRPr/>
              </a:pPr>
              <a:endParaRPr lang="en-US">
                <a:latin typeface="Arial" charset="0"/>
              </a:endParaRPr>
            </a:p>
          </p:txBody>
        </p:sp>
        <p:sp>
          <p:nvSpPr>
            <p:cNvPr id="68613" name="Rectangle 5"/>
            <p:cNvSpPr>
              <a:spLocks noChangeArrowheads="1"/>
            </p:cNvSpPr>
            <p:nvPr/>
          </p:nvSpPr>
          <p:spPr bwMode="auto">
            <a:xfrm>
              <a:off x="1238" y="3072"/>
              <a:ext cx="768" cy="912"/>
            </a:xfrm>
            <a:prstGeom prst="rect">
              <a:avLst/>
            </a:prstGeom>
            <a:solidFill>
              <a:schemeClr val="accent1"/>
            </a:solidFill>
            <a:ln w="19050" cap="sq">
              <a:noFill/>
              <a:miter lim="800000"/>
              <a:headEnd type="none" w="sm" len="sm"/>
              <a:tailEnd type="none" w="sm" len="sm"/>
            </a:ln>
            <a:effectLst/>
          </p:spPr>
          <p:txBody>
            <a:bodyPr wrap="none" anchor="ctr"/>
            <a:lstStyle/>
            <a:p>
              <a:pPr>
                <a:defRPr/>
              </a:pPr>
              <a:endParaRPr lang="en-US">
                <a:latin typeface="Arial" charset="0"/>
              </a:endParaRPr>
            </a:p>
          </p:txBody>
        </p:sp>
        <p:sp>
          <p:nvSpPr>
            <p:cNvPr id="68614" name="Freeform 6"/>
            <p:cNvSpPr>
              <a:spLocks/>
            </p:cNvSpPr>
            <p:nvPr/>
          </p:nvSpPr>
          <p:spPr bwMode="auto">
            <a:xfrm>
              <a:off x="3798" y="2160"/>
              <a:ext cx="533" cy="864"/>
            </a:xfrm>
            <a:custGeom>
              <a:avLst/>
              <a:gdLst/>
              <a:ahLst/>
              <a:cxnLst>
                <a:cxn ang="0">
                  <a:pos x="0" y="864"/>
                </a:cxn>
                <a:cxn ang="0">
                  <a:pos x="172" y="864"/>
                </a:cxn>
                <a:cxn ang="0">
                  <a:pos x="600" y="0"/>
                </a:cxn>
                <a:cxn ang="0">
                  <a:pos x="0" y="0"/>
                </a:cxn>
                <a:cxn ang="0">
                  <a:pos x="0" y="816"/>
                </a:cxn>
                <a:cxn ang="0">
                  <a:pos x="0" y="864"/>
                </a:cxn>
              </a:cxnLst>
              <a:rect l="0" t="0" r="r" b="b"/>
              <a:pathLst>
                <a:path w="600" h="864">
                  <a:moveTo>
                    <a:pt x="0" y="864"/>
                  </a:moveTo>
                  <a:lnTo>
                    <a:pt x="172" y="864"/>
                  </a:lnTo>
                  <a:lnTo>
                    <a:pt x="600" y="0"/>
                  </a:lnTo>
                  <a:lnTo>
                    <a:pt x="0" y="0"/>
                  </a:lnTo>
                  <a:lnTo>
                    <a:pt x="0" y="816"/>
                  </a:lnTo>
                  <a:lnTo>
                    <a:pt x="0" y="864"/>
                  </a:lnTo>
                  <a:close/>
                </a:path>
              </a:pathLst>
            </a:custGeom>
            <a:solidFill>
              <a:schemeClr val="accent1"/>
            </a:solidFill>
            <a:ln w="19050" cap="sq" cmpd="sng">
              <a:noFill/>
              <a:prstDash val="solid"/>
              <a:round/>
              <a:headEnd type="none" w="sm" len="sm"/>
              <a:tailEnd type="none" w="sm" len="sm"/>
            </a:ln>
            <a:effectLst/>
          </p:spPr>
          <p:txBody>
            <a:bodyPr/>
            <a:lstStyle/>
            <a:p>
              <a:pPr>
                <a:defRPr/>
              </a:pPr>
              <a:endParaRPr lang="en-US">
                <a:latin typeface="Arial" charset="0"/>
              </a:endParaRPr>
            </a:p>
          </p:txBody>
        </p:sp>
        <p:sp>
          <p:nvSpPr>
            <p:cNvPr id="68615" name="Rectangle 7"/>
            <p:cNvSpPr>
              <a:spLocks noChangeArrowheads="1"/>
            </p:cNvSpPr>
            <p:nvPr/>
          </p:nvSpPr>
          <p:spPr bwMode="auto">
            <a:xfrm>
              <a:off x="1238" y="2160"/>
              <a:ext cx="427" cy="864"/>
            </a:xfrm>
            <a:prstGeom prst="rect">
              <a:avLst/>
            </a:prstGeom>
            <a:solidFill>
              <a:schemeClr val="accent1"/>
            </a:solidFill>
            <a:ln w="19050" cap="sq">
              <a:noFill/>
              <a:miter lim="800000"/>
              <a:headEnd type="none" w="sm" len="sm"/>
              <a:tailEnd type="none" w="sm" len="sm"/>
            </a:ln>
            <a:effectLst/>
          </p:spPr>
          <p:txBody>
            <a:bodyPr wrap="none" anchor="ctr"/>
            <a:lstStyle/>
            <a:p>
              <a:pPr>
                <a:defRPr/>
              </a:pPr>
              <a:endParaRPr lang="en-US">
                <a:latin typeface="Arial" charset="0"/>
              </a:endParaRPr>
            </a:p>
          </p:txBody>
        </p:sp>
        <p:sp>
          <p:nvSpPr>
            <p:cNvPr id="68616" name="Rectangle 8"/>
            <p:cNvSpPr>
              <a:spLocks noChangeArrowheads="1"/>
            </p:cNvSpPr>
            <p:nvPr/>
          </p:nvSpPr>
          <p:spPr bwMode="auto">
            <a:xfrm>
              <a:off x="2432" y="2160"/>
              <a:ext cx="1024" cy="864"/>
            </a:xfrm>
            <a:prstGeom prst="rect">
              <a:avLst/>
            </a:prstGeom>
            <a:solidFill>
              <a:schemeClr val="accent1"/>
            </a:solidFill>
            <a:ln w="19050" cap="sq">
              <a:noFill/>
              <a:miter lim="800000"/>
              <a:headEnd type="none" w="sm" len="sm"/>
              <a:tailEnd type="none" w="sm" len="sm"/>
            </a:ln>
            <a:effectLst/>
          </p:spPr>
          <p:txBody>
            <a:bodyPr wrap="none" anchor="ctr"/>
            <a:lstStyle/>
            <a:p>
              <a:pPr>
                <a:defRPr/>
              </a:pPr>
              <a:endParaRPr lang="en-US">
                <a:latin typeface="Arial" charset="0"/>
              </a:endParaRPr>
            </a:p>
          </p:txBody>
        </p:sp>
        <p:sp>
          <p:nvSpPr>
            <p:cNvPr id="68617" name="Rectangle 9"/>
            <p:cNvSpPr>
              <a:spLocks noChangeArrowheads="1"/>
            </p:cNvSpPr>
            <p:nvPr/>
          </p:nvSpPr>
          <p:spPr bwMode="auto">
            <a:xfrm>
              <a:off x="1238" y="1440"/>
              <a:ext cx="768" cy="672"/>
            </a:xfrm>
            <a:prstGeom prst="rect">
              <a:avLst/>
            </a:prstGeom>
            <a:solidFill>
              <a:schemeClr val="accent1"/>
            </a:solidFill>
            <a:ln w="19050" cap="sq">
              <a:noFill/>
              <a:miter lim="800000"/>
              <a:headEnd type="none" w="sm" len="sm"/>
              <a:tailEnd type="none" w="sm" len="sm"/>
            </a:ln>
            <a:effectLst/>
          </p:spPr>
          <p:txBody>
            <a:bodyPr wrap="none" anchor="ctr"/>
            <a:lstStyle/>
            <a:p>
              <a:pPr>
                <a:defRPr/>
              </a:pPr>
              <a:endParaRPr lang="en-US">
                <a:latin typeface="Arial" charset="0"/>
              </a:endParaRPr>
            </a:p>
          </p:txBody>
        </p:sp>
        <p:sp>
          <p:nvSpPr>
            <p:cNvPr id="68618" name="Rectangle 10"/>
            <p:cNvSpPr>
              <a:spLocks noChangeArrowheads="1"/>
            </p:cNvSpPr>
            <p:nvPr/>
          </p:nvSpPr>
          <p:spPr bwMode="auto">
            <a:xfrm>
              <a:off x="2049" y="912"/>
              <a:ext cx="767" cy="528"/>
            </a:xfrm>
            <a:prstGeom prst="rect">
              <a:avLst/>
            </a:prstGeom>
            <a:solidFill>
              <a:schemeClr val="accent1"/>
            </a:solidFill>
            <a:ln w="19050" cap="sq">
              <a:noFill/>
              <a:miter lim="800000"/>
              <a:headEnd type="none" w="sm" len="sm"/>
              <a:tailEnd type="none" w="sm" len="sm"/>
            </a:ln>
            <a:effectLst/>
          </p:spPr>
          <p:txBody>
            <a:bodyPr wrap="none" anchor="ctr"/>
            <a:lstStyle/>
            <a:p>
              <a:pPr>
                <a:defRPr/>
              </a:pPr>
              <a:endParaRPr lang="en-US">
                <a:latin typeface="Arial" charset="0"/>
              </a:endParaRPr>
            </a:p>
          </p:txBody>
        </p:sp>
        <p:sp>
          <p:nvSpPr>
            <p:cNvPr id="19527" name="Text Box 11"/>
            <p:cNvSpPr txBox="1">
              <a:spLocks noChangeArrowheads="1"/>
            </p:cNvSpPr>
            <p:nvPr/>
          </p:nvSpPr>
          <p:spPr bwMode="auto">
            <a:xfrm>
              <a:off x="409" y="1332"/>
              <a:ext cx="581" cy="291"/>
            </a:xfrm>
            <a:prstGeom prst="rect">
              <a:avLst/>
            </a:prstGeom>
            <a:solidFill>
              <a:schemeClr val="accent1"/>
            </a:solidFill>
            <a:ln w="19050" cap="sq">
              <a:solidFill>
                <a:schemeClr val="bg2"/>
              </a:solidFill>
              <a:miter lim="800000"/>
              <a:headEnd type="none" w="sm" len="sm"/>
              <a:tailEnd type="none" w="sm" len="sm"/>
            </a:ln>
          </p:spPr>
          <p:txBody>
            <a:bodyPr wrap="none">
              <a:spAutoFit/>
            </a:bodyPr>
            <a:lstStyle>
              <a:lvl1pPr>
                <a:defRPr kumimoji="1" sz="2000">
                  <a:solidFill>
                    <a:srgbClr val="FFFFFF"/>
                  </a:solidFill>
                  <a:latin typeface="Arial" panose="020B0604020202020204" pitchFamily="34" charset="0"/>
                </a:defRPr>
              </a:lvl1pPr>
              <a:lvl2pPr marL="742950" indent="-285750">
                <a:defRPr kumimoji="1" sz="2000">
                  <a:solidFill>
                    <a:srgbClr val="FFFFFF"/>
                  </a:solidFill>
                  <a:latin typeface="Arial" panose="020B0604020202020204" pitchFamily="34" charset="0"/>
                </a:defRPr>
              </a:lvl2pPr>
              <a:lvl3pPr marL="1143000" indent="-228600">
                <a:defRPr kumimoji="1" sz="2000">
                  <a:solidFill>
                    <a:srgbClr val="FFFFFF"/>
                  </a:solidFill>
                  <a:latin typeface="Arial" panose="020B0604020202020204" pitchFamily="34" charset="0"/>
                </a:defRPr>
              </a:lvl3pPr>
              <a:lvl4pPr marL="1600200" indent="-228600">
                <a:defRPr kumimoji="1" sz="2000">
                  <a:solidFill>
                    <a:srgbClr val="FFFFFF"/>
                  </a:solidFill>
                  <a:latin typeface="Arial" panose="020B0604020202020204" pitchFamily="34" charset="0"/>
                </a:defRPr>
              </a:lvl4pPr>
              <a:lvl5pPr marL="2057400" indent="-228600">
                <a:defRPr kumimoji="1" sz="2000">
                  <a:solidFill>
                    <a:srgbClr val="FFFFFF"/>
                  </a:solidFill>
                  <a:latin typeface="Arial" panose="020B0604020202020204" pitchFamily="34" charset="0"/>
                </a:defRPr>
              </a:lvl5pPr>
              <a:lvl6pPr marL="25146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6pPr>
              <a:lvl7pPr marL="29718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7pPr>
              <a:lvl8pPr marL="34290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8pPr>
              <a:lvl9pPr marL="38862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9pPr>
            </a:lstStyle>
            <a:p>
              <a:pPr algn="ctr">
                <a:lnSpc>
                  <a:spcPct val="100000"/>
                </a:lnSpc>
                <a:spcBef>
                  <a:spcPct val="0"/>
                </a:spcBef>
                <a:buClrTx/>
                <a:buSzTx/>
              </a:pPr>
              <a:r>
                <a:rPr lang="en-US" altLang="en-US" sz="2400" dirty="0">
                  <a:solidFill>
                    <a:schemeClr val="bg1"/>
                  </a:solidFill>
                  <a:cs typeface="Arial" panose="020B0604020202020204" pitchFamily="34" charset="0"/>
                </a:rPr>
                <a:t>Cane</a:t>
              </a:r>
            </a:p>
          </p:txBody>
        </p:sp>
      </p:grpSp>
      <p:grpSp>
        <p:nvGrpSpPr>
          <p:cNvPr id="19459" name="Group 75"/>
          <p:cNvGrpSpPr>
            <a:grpSpLocks/>
          </p:cNvGrpSpPr>
          <p:nvPr/>
        </p:nvGrpSpPr>
        <p:grpSpPr bwMode="auto">
          <a:xfrm>
            <a:off x="321903" y="1670727"/>
            <a:ext cx="5341939" cy="4876800"/>
            <a:chOff x="432" y="912"/>
            <a:chExt cx="3365" cy="3072"/>
          </a:xfrm>
        </p:grpSpPr>
        <p:sp>
          <p:nvSpPr>
            <p:cNvPr id="68621" name="Rectangle 13"/>
            <p:cNvSpPr>
              <a:spLocks noChangeArrowheads="1"/>
            </p:cNvSpPr>
            <p:nvPr/>
          </p:nvSpPr>
          <p:spPr bwMode="auto">
            <a:xfrm>
              <a:off x="3456" y="2160"/>
              <a:ext cx="341" cy="864"/>
            </a:xfrm>
            <a:prstGeom prst="rect">
              <a:avLst/>
            </a:prstGeom>
            <a:solidFill>
              <a:srgbClr val="92D050"/>
            </a:solidFill>
            <a:ln w="19050" cap="sq">
              <a:noFill/>
              <a:miter lim="800000"/>
              <a:headEnd type="none" w="sm" len="sm"/>
              <a:tailEnd type="none" w="sm" len="sm"/>
            </a:ln>
            <a:effectLst/>
          </p:spPr>
          <p:txBody>
            <a:bodyPr wrap="none" anchor="ctr"/>
            <a:lstStyle/>
            <a:p>
              <a:pPr>
                <a:defRPr/>
              </a:pPr>
              <a:endParaRPr lang="en-US">
                <a:latin typeface="Arial" charset="0"/>
              </a:endParaRPr>
            </a:p>
          </p:txBody>
        </p:sp>
        <p:sp>
          <p:nvSpPr>
            <p:cNvPr id="68622" name="Rectangle 14"/>
            <p:cNvSpPr>
              <a:spLocks noChangeArrowheads="1"/>
            </p:cNvSpPr>
            <p:nvPr/>
          </p:nvSpPr>
          <p:spPr bwMode="auto">
            <a:xfrm>
              <a:off x="1664" y="2160"/>
              <a:ext cx="341" cy="864"/>
            </a:xfrm>
            <a:prstGeom prst="rect">
              <a:avLst/>
            </a:prstGeom>
            <a:solidFill>
              <a:srgbClr val="92D050"/>
            </a:solidFill>
            <a:ln w="19050" cap="sq">
              <a:noFill/>
              <a:miter lim="800000"/>
              <a:headEnd type="none" w="sm" len="sm"/>
              <a:tailEnd type="none" w="sm" len="sm"/>
            </a:ln>
            <a:effectLst/>
          </p:spPr>
          <p:txBody>
            <a:bodyPr wrap="none" anchor="ctr"/>
            <a:lstStyle/>
            <a:p>
              <a:pPr>
                <a:defRPr/>
              </a:pPr>
              <a:endParaRPr lang="en-US">
                <a:latin typeface="Arial" charset="0"/>
              </a:endParaRPr>
            </a:p>
          </p:txBody>
        </p:sp>
        <p:sp>
          <p:nvSpPr>
            <p:cNvPr id="68623" name="Rectangle 15"/>
            <p:cNvSpPr>
              <a:spLocks noChangeArrowheads="1"/>
            </p:cNvSpPr>
            <p:nvPr/>
          </p:nvSpPr>
          <p:spPr bwMode="auto">
            <a:xfrm>
              <a:off x="2645" y="3072"/>
              <a:ext cx="597" cy="912"/>
            </a:xfrm>
            <a:prstGeom prst="rect">
              <a:avLst/>
            </a:prstGeom>
            <a:solidFill>
              <a:srgbClr val="92D050"/>
            </a:solidFill>
            <a:ln w="19050" cap="sq">
              <a:noFill/>
              <a:miter lim="800000"/>
              <a:headEnd type="none" w="sm" len="sm"/>
              <a:tailEnd type="none" w="sm" len="sm"/>
            </a:ln>
            <a:effectLst/>
          </p:spPr>
          <p:txBody>
            <a:bodyPr wrap="none" anchor="ctr"/>
            <a:lstStyle/>
            <a:p>
              <a:pPr>
                <a:defRPr/>
              </a:pPr>
              <a:endParaRPr lang="en-US">
                <a:latin typeface="Arial" charset="0"/>
              </a:endParaRPr>
            </a:p>
          </p:txBody>
        </p:sp>
        <p:sp>
          <p:nvSpPr>
            <p:cNvPr id="68624" name="Rectangle 16"/>
            <p:cNvSpPr>
              <a:spLocks noChangeArrowheads="1"/>
            </p:cNvSpPr>
            <p:nvPr/>
          </p:nvSpPr>
          <p:spPr bwMode="auto">
            <a:xfrm>
              <a:off x="1238" y="912"/>
              <a:ext cx="767" cy="528"/>
            </a:xfrm>
            <a:prstGeom prst="rect">
              <a:avLst/>
            </a:prstGeom>
            <a:solidFill>
              <a:srgbClr val="92D050"/>
            </a:solidFill>
            <a:ln w="19050" cap="sq">
              <a:noFill/>
              <a:miter lim="800000"/>
              <a:headEnd type="none" w="sm" len="sm"/>
              <a:tailEnd type="none" w="sm" len="sm"/>
            </a:ln>
            <a:effectLst/>
          </p:spPr>
          <p:txBody>
            <a:bodyPr wrap="none" anchor="ctr"/>
            <a:lstStyle/>
            <a:p>
              <a:pPr>
                <a:defRPr/>
              </a:pPr>
              <a:endParaRPr lang="en-US">
                <a:latin typeface="Arial" charset="0"/>
              </a:endParaRPr>
            </a:p>
          </p:txBody>
        </p:sp>
        <p:sp>
          <p:nvSpPr>
            <p:cNvPr id="68625" name="Rectangle 17"/>
            <p:cNvSpPr>
              <a:spLocks noChangeArrowheads="1"/>
            </p:cNvSpPr>
            <p:nvPr/>
          </p:nvSpPr>
          <p:spPr bwMode="auto">
            <a:xfrm>
              <a:off x="2048" y="1440"/>
              <a:ext cx="768" cy="432"/>
            </a:xfrm>
            <a:prstGeom prst="rect">
              <a:avLst/>
            </a:prstGeom>
            <a:solidFill>
              <a:srgbClr val="92D050"/>
            </a:solidFill>
            <a:ln w="19050" cap="sq">
              <a:noFill/>
              <a:miter lim="800000"/>
              <a:headEnd type="none" w="sm" len="sm"/>
              <a:tailEnd type="none" w="sm" len="sm"/>
            </a:ln>
            <a:effectLst/>
          </p:spPr>
          <p:txBody>
            <a:bodyPr wrap="none" anchor="ctr"/>
            <a:lstStyle/>
            <a:p>
              <a:pPr>
                <a:defRPr/>
              </a:pPr>
              <a:endParaRPr lang="en-US">
                <a:latin typeface="Arial" charset="0"/>
              </a:endParaRPr>
            </a:p>
          </p:txBody>
        </p:sp>
        <p:sp>
          <p:nvSpPr>
            <p:cNvPr id="19518" name="Text Box 18"/>
            <p:cNvSpPr txBox="1">
              <a:spLocks noChangeArrowheads="1"/>
            </p:cNvSpPr>
            <p:nvPr/>
          </p:nvSpPr>
          <p:spPr bwMode="auto">
            <a:xfrm>
              <a:off x="432" y="912"/>
              <a:ext cx="528" cy="291"/>
            </a:xfrm>
            <a:prstGeom prst="rect">
              <a:avLst/>
            </a:prstGeom>
            <a:solidFill>
              <a:srgbClr val="92D050"/>
            </a:solidFill>
            <a:ln w="19050" cap="sq">
              <a:solidFill>
                <a:schemeClr val="bg2"/>
              </a:solidFill>
              <a:miter lim="800000"/>
              <a:headEnd type="none" w="sm" len="sm"/>
              <a:tailEnd type="none" w="sm" len="sm"/>
            </a:ln>
          </p:spPr>
          <p:txBody>
            <a:bodyPr>
              <a:spAutoFit/>
            </a:bodyPr>
            <a:lstStyle>
              <a:lvl1pPr>
                <a:defRPr kumimoji="1" sz="2000">
                  <a:solidFill>
                    <a:srgbClr val="FFFFFF"/>
                  </a:solidFill>
                  <a:latin typeface="Arial" panose="020B0604020202020204" pitchFamily="34" charset="0"/>
                </a:defRPr>
              </a:lvl1pPr>
              <a:lvl2pPr marL="742950" indent="-285750">
                <a:defRPr kumimoji="1" sz="2000">
                  <a:solidFill>
                    <a:srgbClr val="FFFFFF"/>
                  </a:solidFill>
                  <a:latin typeface="Arial" panose="020B0604020202020204" pitchFamily="34" charset="0"/>
                </a:defRPr>
              </a:lvl2pPr>
              <a:lvl3pPr marL="1143000" indent="-228600">
                <a:defRPr kumimoji="1" sz="2000">
                  <a:solidFill>
                    <a:srgbClr val="FFFFFF"/>
                  </a:solidFill>
                  <a:latin typeface="Arial" panose="020B0604020202020204" pitchFamily="34" charset="0"/>
                </a:defRPr>
              </a:lvl3pPr>
              <a:lvl4pPr marL="1600200" indent="-228600">
                <a:defRPr kumimoji="1" sz="2000">
                  <a:solidFill>
                    <a:srgbClr val="FFFFFF"/>
                  </a:solidFill>
                  <a:latin typeface="Arial" panose="020B0604020202020204" pitchFamily="34" charset="0"/>
                </a:defRPr>
              </a:lvl4pPr>
              <a:lvl5pPr marL="2057400" indent="-228600">
                <a:defRPr kumimoji="1" sz="2000">
                  <a:solidFill>
                    <a:srgbClr val="FFFFFF"/>
                  </a:solidFill>
                  <a:latin typeface="Arial" panose="020B0604020202020204" pitchFamily="34" charset="0"/>
                </a:defRPr>
              </a:lvl5pPr>
              <a:lvl6pPr marL="25146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6pPr>
              <a:lvl7pPr marL="29718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7pPr>
              <a:lvl8pPr marL="34290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8pPr>
              <a:lvl9pPr marL="38862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9pPr>
            </a:lstStyle>
            <a:p>
              <a:pPr algn="ctr">
                <a:lnSpc>
                  <a:spcPct val="100000"/>
                </a:lnSpc>
                <a:spcBef>
                  <a:spcPct val="0"/>
                </a:spcBef>
                <a:buClrTx/>
                <a:buSzTx/>
              </a:pPr>
              <a:r>
                <a:rPr lang="en-US" altLang="en-US" sz="2400" dirty="0">
                  <a:solidFill>
                    <a:schemeClr val="tx2"/>
                  </a:solidFill>
                  <a:cs typeface="Arial" panose="020B0604020202020204" pitchFamily="34" charset="0"/>
                </a:rPr>
                <a:t>Leaf</a:t>
              </a:r>
            </a:p>
          </p:txBody>
        </p:sp>
      </p:grpSp>
      <p:grpSp>
        <p:nvGrpSpPr>
          <p:cNvPr id="19460" name="Group 74"/>
          <p:cNvGrpSpPr>
            <a:grpSpLocks/>
          </p:cNvGrpSpPr>
          <p:nvPr/>
        </p:nvGrpSpPr>
        <p:grpSpPr bwMode="auto">
          <a:xfrm>
            <a:off x="313971" y="680127"/>
            <a:ext cx="3792537" cy="4343400"/>
            <a:chOff x="427" y="288"/>
            <a:chExt cx="2389" cy="2736"/>
          </a:xfrm>
        </p:grpSpPr>
        <p:sp>
          <p:nvSpPr>
            <p:cNvPr id="68628" name="Rectangle 20"/>
            <p:cNvSpPr>
              <a:spLocks noChangeArrowheads="1"/>
            </p:cNvSpPr>
            <p:nvPr/>
          </p:nvSpPr>
          <p:spPr bwMode="auto">
            <a:xfrm>
              <a:off x="2048" y="2160"/>
              <a:ext cx="384" cy="864"/>
            </a:xfrm>
            <a:prstGeom prst="rect">
              <a:avLst/>
            </a:prstGeom>
            <a:solidFill>
              <a:schemeClr val="accent2"/>
            </a:solidFill>
            <a:ln w="19050" cap="sq">
              <a:noFill/>
              <a:miter lim="800000"/>
              <a:headEnd type="none" w="sm" len="sm"/>
              <a:tailEnd type="none" w="sm" len="sm"/>
            </a:ln>
            <a:effectLst/>
          </p:spPr>
          <p:txBody>
            <a:bodyPr wrap="none" anchor="ctr"/>
            <a:lstStyle/>
            <a:p>
              <a:pPr>
                <a:defRPr/>
              </a:pPr>
              <a:endParaRPr lang="en-US">
                <a:latin typeface="Arial" charset="0"/>
              </a:endParaRPr>
            </a:p>
          </p:txBody>
        </p:sp>
        <p:sp>
          <p:nvSpPr>
            <p:cNvPr id="68629" name="Rectangle 21"/>
            <p:cNvSpPr>
              <a:spLocks noChangeArrowheads="1"/>
            </p:cNvSpPr>
            <p:nvPr/>
          </p:nvSpPr>
          <p:spPr bwMode="auto">
            <a:xfrm>
              <a:off x="2048" y="1872"/>
              <a:ext cx="768" cy="240"/>
            </a:xfrm>
            <a:prstGeom prst="rect">
              <a:avLst/>
            </a:prstGeom>
            <a:solidFill>
              <a:schemeClr val="accent2"/>
            </a:solidFill>
            <a:ln w="19050" cap="sq">
              <a:noFill/>
              <a:miter lim="800000"/>
              <a:headEnd type="none" w="sm" len="sm"/>
              <a:tailEnd type="none" w="sm" len="sm"/>
            </a:ln>
            <a:effectLst/>
          </p:spPr>
          <p:txBody>
            <a:bodyPr wrap="none" anchor="ctr"/>
            <a:lstStyle/>
            <a:p>
              <a:pPr>
                <a:defRPr/>
              </a:pPr>
              <a:endParaRPr lang="en-US">
                <a:latin typeface="Arial" charset="0"/>
              </a:endParaRPr>
            </a:p>
          </p:txBody>
        </p:sp>
        <p:sp>
          <p:nvSpPr>
            <p:cNvPr id="68630" name="Rectangle 22"/>
            <p:cNvSpPr>
              <a:spLocks noChangeArrowheads="1"/>
            </p:cNvSpPr>
            <p:nvPr/>
          </p:nvSpPr>
          <p:spPr bwMode="auto">
            <a:xfrm>
              <a:off x="1238" y="288"/>
              <a:ext cx="1578" cy="624"/>
            </a:xfrm>
            <a:prstGeom prst="rect">
              <a:avLst/>
            </a:prstGeom>
            <a:solidFill>
              <a:schemeClr val="accent2"/>
            </a:solidFill>
            <a:ln w="0" cap="sq">
              <a:noFill/>
              <a:miter lim="800000"/>
              <a:headEnd type="none" w="sm" len="sm"/>
              <a:tailEnd type="none" w="sm" len="sm"/>
            </a:ln>
            <a:effectLst/>
          </p:spPr>
          <p:txBody>
            <a:bodyPr wrap="none" anchor="ctr"/>
            <a:lstStyle/>
            <a:p>
              <a:pPr>
                <a:defRPr/>
              </a:pPr>
              <a:endParaRPr lang="en-US">
                <a:latin typeface="Arial" charset="0"/>
              </a:endParaRPr>
            </a:p>
          </p:txBody>
        </p:sp>
        <p:sp>
          <p:nvSpPr>
            <p:cNvPr id="19512" name="Text Box 23"/>
            <p:cNvSpPr txBox="1">
              <a:spLocks noChangeArrowheads="1"/>
            </p:cNvSpPr>
            <p:nvPr/>
          </p:nvSpPr>
          <p:spPr bwMode="auto">
            <a:xfrm>
              <a:off x="427" y="480"/>
              <a:ext cx="533" cy="291"/>
            </a:xfrm>
            <a:prstGeom prst="rect">
              <a:avLst/>
            </a:prstGeom>
            <a:solidFill>
              <a:schemeClr val="accent2"/>
            </a:solidFill>
            <a:ln w="19050" cap="sq">
              <a:solidFill>
                <a:schemeClr val="bg2"/>
              </a:solidFill>
              <a:miter lim="800000"/>
              <a:headEnd type="none" w="sm" len="sm"/>
              <a:tailEnd type="none" w="sm" len="sm"/>
            </a:ln>
          </p:spPr>
          <p:txBody>
            <a:bodyPr>
              <a:spAutoFit/>
            </a:bodyPr>
            <a:lstStyle>
              <a:lvl1pPr>
                <a:defRPr kumimoji="1" sz="2000">
                  <a:solidFill>
                    <a:srgbClr val="FFFFFF"/>
                  </a:solidFill>
                  <a:latin typeface="Arial" panose="020B0604020202020204" pitchFamily="34" charset="0"/>
                </a:defRPr>
              </a:lvl1pPr>
              <a:lvl2pPr marL="742950" indent="-285750">
                <a:defRPr kumimoji="1" sz="2000">
                  <a:solidFill>
                    <a:srgbClr val="FFFFFF"/>
                  </a:solidFill>
                  <a:latin typeface="Arial" panose="020B0604020202020204" pitchFamily="34" charset="0"/>
                </a:defRPr>
              </a:lvl2pPr>
              <a:lvl3pPr marL="1143000" indent="-228600">
                <a:defRPr kumimoji="1" sz="2000">
                  <a:solidFill>
                    <a:srgbClr val="FFFFFF"/>
                  </a:solidFill>
                  <a:latin typeface="Arial" panose="020B0604020202020204" pitchFamily="34" charset="0"/>
                </a:defRPr>
              </a:lvl3pPr>
              <a:lvl4pPr marL="1600200" indent="-228600">
                <a:defRPr kumimoji="1" sz="2000">
                  <a:solidFill>
                    <a:srgbClr val="FFFFFF"/>
                  </a:solidFill>
                  <a:latin typeface="Arial" panose="020B0604020202020204" pitchFamily="34" charset="0"/>
                </a:defRPr>
              </a:lvl4pPr>
              <a:lvl5pPr marL="2057400" indent="-228600">
                <a:defRPr kumimoji="1" sz="2000">
                  <a:solidFill>
                    <a:srgbClr val="FFFFFF"/>
                  </a:solidFill>
                  <a:latin typeface="Arial" panose="020B0604020202020204" pitchFamily="34" charset="0"/>
                </a:defRPr>
              </a:lvl5pPr>
              <a:lvl6pPr marL="25146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6pPr>
              <a:lvl7pPr marL="29718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7pPr>
              <a:lvl8pPr marL="34290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8pPr>
              <a:lvl9pPr marL="38862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9pPr>
            </a:lstStyle>
            <a:p>
              <a:pPr algn="ctr">
                <a:lnSpc>
                  <a:spcPct val="100000"/>
                </a:lnSpc>
                <a:spcBef>
                  <a:spcPct val="0"/>
                </a:spcBef>
                <a:buClrTx/>
                <a:buSzTx/>
              </a:pPr>
              <a:r>
                <a:rPr lang="en-US" altLang="en-US" sz="2400" dirty="0">
                  <a:solidFill>
                    <a:schemeClr val="tx2"/>
                  </a:solidFill>
                  <a:cs typeface="Arial" panose="020B0604020202020204" pitchFamily="34" charset="0"/>
                </a:rPr>
                <a:t>Sod</a:t>
              </a:r>
            </a:p>
          </p:txBody>
        </p:sp>
      </p:grpSp>
      <p:grpSp>
        <p:nvGrpSpPr>
          <p:cNvPr id="19461" name="Group 24"/>
          <p:cNvGrpSpPr>
            <a:grpSpLocks/>
          </p:cNvGrpSpPr>
          <p:nvPr/>
        </p:nvGrpSpPr>
        <p:grpSpPr bwMode="auto">
          <a:xfrm>
            <a:off x="1595083" y="672193"/>
            <a:ext cx="5330353" cy="6330951"/>
            <a:chOff x="1388" y="283"/>
            <a:chExt cx="3778" cy="3988"/>
          </a:xfrm>
        </p:grpSpPr>
        <p:grpSp>
          <p:nvGrpSpPr>
            <p:cNvPr id="19478" name="Group 25"/>
            <p:cNvGrpSpPr>
              <a:grpSpLocks/>
            </p:cNvGrpSpPr>
            <p:nvPr/>
          </p:nvGrpSpPr>
          <p:grpSpPr bwMode="auto">
            <a:xfrm>
              <a:off x="1388" y="283"/>
              <a:ext cx="3778" cy="3988"/>
              <a:chOff x="1392" y="283"/>
              <a:chExt cx="3778" cy="3988"/>
            </a:xfrm>
          </p:grpSpPr>
          <p:grpSp>
            <p:nvGrpSpPr>
              <p:cNvPr id="19480" name="Group 26"/>
              <p:cNvGrpSpPr>
                <a:grpSpLocks/>
              </p:cNvGrpSpPr>
              <p:nvPr/>
            </p:nvGrpSpPr>
            <p:grpSpPr bwMode="auto">
              <a:xfrm>
                <a:off x="1396" y="283"/>
                <a:ext cx="3514" cy="3704"/>
                <a:chOff x="1396" y="283"/>
                <a:chExt cx="3514" cy="3704"/>
              </a:xfrm>
            </p:grpSpPr>
            <p:sp>
              <p:nvSpPr>
                <p:cNvPr id="68635" name="Freeform 27"/>
                <p:cNvSpPr>
                  <a:spLocks/>
                </p:cNvSpPr>
                <p:nvPr/>
              </p:nvSpPr>
              <p:spPr bwMode="auto">
                <a:xfrm>
                  <a:off x="1401" y="283"/>
                  <a:ext cx="3514" cy="3704"/>
                </a:xfrm>
                <a:custGeom>
                  <a:avLst/>
                  <a:gdLst/>
                  <a:ahLst/>
                  <a:cxnLst>
                    <a:cxn ang="0">
                      <a:pos x="9" y="11"/>
                    </a:cxn>
                    <a:cxn ang="0">
                      <a:pos x="0" y="3704"/>
                    </a:cxn>
                    <a:cxn ang="0">
                      <a:pos x="2587" y="3704"/>
                    </a:cxn>
                    <a:cxn ang="0">
                      <a:pos x="3514" y="1841"/>
                    </a:cxn>
                    <a:cxn ang="0">
                      <a:pos x="1758" y="1829"/>
                    </a:cxn>
                    <a:cxn ang="0">
                      <a:pos x="1749" y="0"/>
                    </a:cxn>
                    <a:cxn ang="0">
                      <a:pos x="9" y="11"/>
                    </a:cxn>
                  </a:cxnLst>
                  <a:rect l="0" t="0" r="r" b="b"/>
                  <a:pathLst>
                    <a:path w="3514" h="3704">
                      <a:moveTo>
                        <a:pt x="9" y="11"/>
                      </a:moveTo>
                      <a:lnTo>
                        <a:pt x="0" y="3704"/>
                      </a:lnTo>
                      <a:lnTo>
                        <a:pt x="2587" y="3704"/>
                      </a:lnTo>
                      <a:lnTo>
                        <a:pt x="3514" y="1841"/>
                      </a:lnTo>
                      <a:lnTo>
                        <a:pt x="1758" y="1829"/>
                      </a:lnTo>
                      <a:lnTo>
                        <a:pt x="1749" y="0"/>
                      </a:lnTo>
                      <a:lnTo>
                        <a:pt x="9" y="11"/>
                      </a:lnTo>
                      <a:close/>
                    </a:path>
                  </a:pathLst>
                </a:custGeom>
                <a:noFill/>
                <a:ln w="31750" cap="sq" cmpd="sng">
                  <a:solidFill>
                    <a:srgbClr val="33CCCC"/>
                  </a:solidFill>
                  <a:prstDash val="solid"/>
                  <a:round/>
                  <a:headEnd type="none" w="sm" len="sm"/>
                  <a:tailEnd type="none" w="sm" len="sm"/>
                </a:ln>
                <a:effectLst/>
              </p:spPr>
              <p:txBody>
                <a:bodyPr/>
                <a:lstStyle/>
                <a:p>
                  <a:pPr>
                    <a:defRPr/>
                  </a:pPr>
                  <a:endParaRPr lang="en-US">
                    <a:latin typeface="Arial" charset="0"/>
                  </a:endParaRPr>
                </a:p>
              </p:txBody>
            </p:sp>
            <p:sp>
              <p:nvSpPr>
                <p:cNvPr id="68636" name="Line 28"/>
                <p:cNvSpPr>
                  <a:spLocks noChangeShapeType="1"/>
                </p:cNvSpPr>
                <p:nvPr/>
              </p:nvSpPr>
              <p:spPr bwMode="auto">
                <a:xfrm>
                  <a:off x="1401" y="467"/>
                  <a:ext cx="1761" cy="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8637" name="Line 29"/>
                <p:cNvSpPr>
                  <a:spLocks noChangeShapeType="1"/>
                </p:cNvSpPr>
                <p:nvPr/>
              </p:nvSpPr>
              <p:spPr bwMode="auto">
                <a:xfrm>
                  <a:off x="1401" y="706"/>
                  <a:ext cx="1761" cy="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8638" name="Line 30"/>
                <p:cNvSpPr>
                  <a:spLocks noChangeShapeType="1"/>
                </p:cNvSpPr>
                <p:nvPr/>
              </p:nvSpPr>
              <p:spPr bwMode="auto">
                <a:xfrm>
                  <a:off x="1401" y="944"/>
                  <a:ext cx="1761" cy="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8639" name="Line 31"/>
                <p:cNvSpPr>
                  <a:spLocks noChangeShapeType="1"/>
                </p:cNvSpPr>
                <p:nvPr/>
              </p:nvSpPr>
              <p:spPr bwMode="auto">
                <a:xfrm>
                  <a:off x="1401" y="1183"/>
                  <a:ext cx="1761" cy="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8640" name="Line 32"/>
                <p:cNvSpPr>
                  <a:spLocks noChangeShapeType="1"/>
                </p:cNvSpPr>
                <p:nvPr/>
              </p:nvSpPr>
              <p:spPr bwMode="auto">
                <a:xfrm>
                  <a:off x="1401" y="1421"/>
                  <a:ext cx="1761" cy="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8641" name="Line 33"/>
                <p:cNvSpPr>
                  <a:spLocks noChangeShapeType="1"/>
                </p:cNvSpPr>
                <p:nvPr/>
              </p:nvSpPr>
              <p:spPr bwMode="auto">
                <a:xfrm>
                  <a:off x="1401" y="1660"/>
                  <a:ext cx="1761" cy="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8642" name="Line 34"/>
                <p:cNvSpPr>
                  <a:spLocks noChangeShapeType="1"/>
                </p:cNvSpPr>
                <p:nvPr/>
              </p:nvSpPr>
              <p:spPr bwMode="auto">
                <a:xfrm>
                  <a:off x="1401" y="1899"/>
                  <a:ext cx="1761" cy="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8643" name="Line 35"/>
                <p:cNvSpPr>
                  <a:spLocks noChangeShapeType="1"/>
                </p:cNvSpPr>
                <p:nvPr/>
              </p:nvSpPr>
              <p:spPr bwMode="auto">
                <a:xfrm>
                  <a:off x="1635" y="2137"/>
                  <a:ext cx="0" cy="185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8644" name="Line 36"/>
                <p:cNvSpPr>
                  <a:spLocks noChangeShapeType="1"/>
                </p:cNvSpPr>
                <p:nvPr/>
              </p:nvSpPr>
              <p:spPr bwMode="auto">
                <a:xfrm>
                  <a:off x="1868" y="2137"/>
                  <a:ext cx="0" cy="185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8645" name="Line 37"/>
                <p:cNvSpPr>
                  <a:spLocks noChangeShapeType="1"/>
                </p:cNvSpPr>
                <p:nvPr/>
              </p:nvSpPr>
              <p:spPr bwMode="auto">
                <a:xfrm>
                  <a:off x="2102" y="2137"/>
                  <a:ext cx="0" cy="185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8646" name="Line 38"/>
                <p:cNvSpPr>
                  <a:spLocks noChangeShapeType="1"/>
                </p:cNvSpPr>
                <p:nvPr/>
              </p:nvSpPr>
              <p:spPr bwMode="auto">
                <a:xfrm>
                  <a:off x="2515" y="2137"/>
                  <a:ext cx="0" cy="185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8647" name="Line 39"/>
                <p:cNvSpPr>
                  <a:spLocks noChangeShapeType="1"/>
                </p:cNvSpPr>
                <p:nvPr/>
              </p:nvSpPr>
              <p:spPr bwMode="auto">
                <a:xfrm>
                  <a:off x="2749" y="2137"/>
                  <a:ext cx="0" cy="185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8648" name="Line 40"/>
                <p:cNvSpPr>
                  <a:spLocks noChangeShapeType="1"/>
                </p:cNvSpPr>
                <p:nvPr/>
              </p:nvSpPr>
              <p:spPr bwMode="auto">
                <a:xfrm>
                  <a:off x="2983" y="2137"/>
                  <a:ext cx="0" cy="185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8649" name="Line 41"/>
                <p:cNvSpPr>
                  <a:spLocks noChangeShapeType="1"/>
                </p:cNvSpPr>
                <p:nvPr/>
              </p:nvSpPr>
              <p:spPr bwMode="auto">
                <a:xfrm>
                  <a:off x="3219" y="2137"/>
                  <a:ext cx="0" cy="185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8650" name="Line 42"/>
                <p:cNvSpPr>
                  <a:spLocks noChangeShapeType="1"/>
                </p:cNvSpPr>
                <p:nvPr/>
              </p:nvSpPr>
              <p:spPr bwMode="auto">
                <a:xfrm>
                  <a:off x="3396" y="2137"/>
                  <a:ext cx="0" cy="185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8651" name="Line 43"/>
                <p:cNvSpPr>
                  <a:spLocks noChangeShapeType="1"/>
                </p:cNvSpPr>
                <p:nvPr/>
              </p:nvSpPr>
              <p:spPr bwMode="auto">
                <a:xfrm>
                  <a:off x="3630" y="2137"/>
                  <a:ext cx="0" cy="185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8652" name="Line 44"/>
                <p:cNvSpPr>
                  <a:spLocks noChangeShapeType="1"/>
                </p:cNvSpPr>
                <p:nvPr/>
              </p:nvSpPr>
              <p:spPr bwMode="auto">
                <a:xfrm>
                  <a:off x="3865" y="2137"/>
                  <a:ext cx="0" cy="1850"/>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8653" name="Line 45"/>
                <p:cNvSpPr>
                  <a:spLocks noChangeShapeType="1"/>
                </p:cNvSpPr>
                <p:nvPr/>
              </p:nvSpPr>
              <p:spPr bwMode="auto">
                <a:xfrm>
                  <a:off x="4101" y="2137"/>
                  <a:ext cx="0" cy="1551"/>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8654" name="Line 46"/>
                <p:cNvSpPr>
                  <a:spLocks noChangeShapeType="1"/>
                </p:cNvSpPr>
                <p:nvPr/>
              </p:nvSpPr>
              <p:spPr bwMode="auto">
                <a:xfrm>
                  <a:off x="4277" y="2137"/>
                  <a:ext cx="0" cy="1253"/>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8655" name="Line 47"/>
                <p:cNvSpPr>
                  <a:spLocks noChangeShapeType="1"/>
                </p:cNvSpPr>
                <p:nvPr/>
              </p:nvSpPr>
              <p:spPr bwMode="auto">
                <a:xfrm>
                  <a:off x="4512" y="2137"/>
                  <a:ext cx="0" cy="776"/>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sp>
              <p:nvSpPr>
                <p:cNvPr id="68656" name="Line 48"/>
                <p:cNvSpPr>
                  <a:spLocks noChangeShapeType="1"/>
                </p:cNvSpPr>
                <p:nvPr/>
              </p:nvSpPr>
              <p:spPr bwMode="auto">
                <a:xfrm>
                  <a:off x="4747" y="2137"/>
                  <a:ext cx="0" cy="239"/>
                </a:xfrm>
                <a:prstGeom prst="line">
                  <a:avLst/>
                </a:prstGeom>
                <a:noFill/>
                <a:ln w="19050" cap="rnd">
                  <a:solidFill>
                    <a:srgbClr val="FFFF00"/>
                  </a:solidFill>
                  <a:prstDash val="sysDot"/>
                  <a:round/>
                  <a:headEnd type="none" w="sm" len="sm"/>
                  <a:tailEnd type="none" w="sm" len="sm"/>
                </a:ln>
                <a:effectLst/>
              </p:spPr>
              <p:txBody>
                <a:bodyPr/>
                <a:lstStyle/>
                <a:p>
                  <a:pPr>
                    <a:defRPr/>
                  </a:pPr>
                  <a:endParaRPr lang="en-US">
                    <a:latin typeface="Arial" charset="0"/>
                  </a:endParaRPr>
                </a:p>
              </p:txBody>
            </p:sp>
          </p:grpSp>
          <p:sp>
            <p:nvSpPr>
              <p:cNvPr id="68657" name="Freeform 49" descr="Shingle"/>
              <p:cNvSpPr>
                <a:spLocks/>
              </p:cNvSpPr>
              <p:nvPr/>
            </p:nvSpPr>
            <p:spPr bwMode="auto">
              <a:xfrm rot="25936">
                <a:off x="3935" y="1868"/>
                <a:ext cx="1235" cy="2403"/>
              </a:xfrm>
              <a:custGeom>
                <a:avLst/>
                <a:gdLst/>
                <a:ahLst/>
                <a:cxnLst>
                  <a:cxn ang="0">
                    <a:pos x="0" y="2448"/>
                  </a:cxn>
                  <a:cxn ang="0">
                    <a:pos x="1296" y="0"/>
                  </a:cxn>
                  <a:cxn ang="0">
                    <a:pos x="1344" y="96"/>
                  </a:cxn>
                  <a:cxn ang="0">
                    <a:pos x="1440" y="144"/>
                  </a:cxn>
                  <a:cxn ang="0">
                    <a:pos x="144" y="2544"/>
                  </a:cxn>
                  <a:cxn ang="0">
                    <a:pos x="144" y="2448"/>
                  </a:cxn>
                  <a:cxn ang="0">
                    <a:pos x="0" y="2448"/>
                  </a:cxn>
                </a:cxnLst>
                <a:rect l="0" t="0" r="r" b="b"/>
                <a:pathLst>
                  <a:path w="1440" h="2544">
                    <a:moveTo>
                      <a:pt x="0" y="2448"/>
                    </a:moveTo>
                    <a:lnTo>
                      <a:pt x="1296" y="0"/>
                    </a:lnTo>
                    <a:lnTo>
                      <a:pt x="1344" y="96"/>
                    </a:lnTo>
                    <a:lnTo>
                      <a:pt x="1440" y="144"/>
                    </a:lnTo>
                    <a:lnTo>
                      <a:pt x="144" y="2544"/>
                    </a:lnTo>
                    <a:lnTo>
                      <a:pt x="144" y="2448"/>
                    </a:lnTo>
                    <a:lnTo>
                      <a:pt x="0" y="2448"/>
                    </a:lnTo>
                    <a:close/>
                  </a:path>
                </a:pathLst>
              </a:custGeom>
              <a:pattFill prst="shingle">
                <a:fgClr>
                  <a:srgbClr val="0066FF"/>
                </a:fgClr>
                <a:bgClr>
                  <a:srgbClr val="0099FF"/>
                </a:bgClr>
              </a:pattFill>
              <a:ln w="19050" cap="sq" cmpd="sng">
                <a:solidFill>
                  <a:srgbClr val="000080"/>
                </a:solidFill>
                <a:prstDash val="solid"/>
                <a:round/>
                <a:headEnd type="none" w="sm" len="sm"/>
                <a:tailEnd type="none" w="sm" len="sm"/>
              </a:ln>
              <a:effectLst/>
            </p:spPr>
            <p:txBody>
              <a:bodyPr/>
              <a:lstStyle/>
              <a:p>
                <a:pPr>
                  <a:defRPr/>
                </a:pPr>
                <a:endParaRPr lang="en-US">
                  <a:latin typeface="Arial" charset="0"/>
                </a:endParaRPr>
              </a:p>
            </p:txBody>
          </p:sp>
          <p:sp>
            <p:nvSpPr>
              <p:cNvPr id="68658" name="Rectangle 50"/>
              <p:cNvSpPr>
                <a:spLocks noChangeArrowheads="1"/>
              </p:cNvSpPr>
              <p:nvPr/>
            </p:nvSpPr>
            <p:spPr bwMode="auto">
              <a:xfrm>
                <a:off x="2256" y="288"/>
                <a:ext cx="59" cy="3699"/>
              </a:xfrm>
              <a:prstGeom prst="rect">
                <a:avLst/>
              </a:prstGeom>
              <a:solidFill>
                <a:srgbClr val="33CCCC"/>
              </a:solidFill>
              <a:ln w="12700" cap="sq">
                <a:solidFill>
                  <a:srgbClr val="0000FF"/>
                </a:solidFill>
                <a:miter lim="800000"/>
                <a:headEnd type="none" w="sm" len="sm"/>
                <a:tailEnd type="none" w="sm" len="sm"/>
              </a:ln>
              <a:effectLst/>
            </p:spPr>
            <p:txBody>
              <a:bodyPr wrap="none" anchor="ctr"/>
              <a:lstStyle/>
              <a:p>
                <a:pPr>
                  <a:defRPr/>
                </a:pPr>
                <a:endParaRPr lang="en-US">
                  <a:latin typeface="Arial" charset="0"/>
                </a:endParaRPr>
              </a:p>
            </p:txBody>
          </p:sp>
          <p:sp>
            <p:nvSpPr>
              <p:cNvPr id="68659" name="Freeform 51"/>
              <p:cNvSpPr>
                <a:spLocks/>
              </p:cNvSpPr>
              <p:nvPr/>
            </p:nvSpPr>
            <p:spPr bwMode="auto">
              <a:xfrm>
                <a:off x="1410" y="2112"/>
                <a:ext cx="3516" cy="54"/>
              </a:xfrm>
              <a:custGeom>
                <a:avLst/>
                <a:gdLst/>
                <a:ahLst/>
                <a:cxnLst>
                  <a:cxn ang="0">
                    <a:pos x="0" y="54"/>
                  </a:cxn>
                  <a:cxn ang="0">
                    <a:pos x="3472" y="52"/>
                  </a:cxn>
                  <a:cxn ang="0">
                    <a:pos x="3516" y="0"/>
                  </a:cxn>
                  <a:cxn ang="0">
                    <a:pos x="0" y="0"/>
                  </a:cxn>
                  <a:cxn ang="0">
                    <a:pos x="0" y="54"/>
                  </a:cxn>
                </a:cxnLst>
                <a:rect l="0" t="0" r="r" b="b"/>
                <a:pathLst>
                  <a:path w="3516" h="54">
                    <a:moveTo>
                      <a:pt x="0" y="54"/>
                    </a:moveTo>
                    <a:lnTo>
                      <a:pt x="3472" y="52"/>
                    </a:lnTo>
                    <a:lnTo>
                      <a:pt x="3516" y="0"/>
                    </a:lnTo>
                    <a:lnTo>
                      <a:pt x="0" y="0"/>
                    </a:lnTo>
                    <a:lnTo>
                      <a:pt x="0" y="54"/>
                    </a:lnTo>
                    <a:close/>
                  </a:path>
                </a:pathLst>
              </a:custGeom>
              <a:solidFill>
                <a:srgbClr val="33CCCC"/>
              </a:solidFill>
              <a:ln w="12700" cap="sq" cmpd="sng">
                <a:solidFill>
                  <a:srgbClr val="0000FF"/>
                </a:solidFill>
                <a:prstDash val="solid"/>
                <a:round/>
                <a:headEnd type="none" w="sm" len="sm"/>
                <a:tailEnd type="none" w="sm" len="sm"/>
              </a:ln>
              <a:effectLst/>
            </p:spPr>
            <p:txBody>
              <a:bodyPr/>
              <a:lstStyle/>
              <a:p>
                <a:pPr>
                  <a:defRPr/>
                </a:pPr>
                <a:endParaRPr lang="en-US">
                  <a:latin typeface="Arial" charset="0"/>
                </a:endParaRPr>
              </a:p>
            </p:txBody>
          </p:sp>
          <p:sp>
            <p:nvSpPr>
              <p:cNvPr id="68660" name="Oval 52"/>
              <p:cNvSpPr>
                <a:spLocks noChangeArrowheads="1"/>
              </p:cNvSpPr>
              <p:nvPr/>
            </p:nvSpPr>
            <p:spPr bwMode="auto">
              <a:xfrm>
                <a:off x="4793" y="2018"/>
                <a:ext cx="176" cy="179"/>
              </a:xfrm>
              <a:prstGeom prst="ellipse">
                <a:avLst/>
              </a:prstGeom>
              <a:solidFill>
                <a:srgbClr val="C00000"/>
              </a:solidFill>
              <a:ln w="19050" cap="sq">
                <a:solidFill>
                  <a:srgbClr val="000000"/>
                </a:solidFill>
                <a:round/>
                <a:headEnd type="none" w="sm" len="sm"/>
                <a:tailEnd type="none" w="sm" len="sm"/>
              </a:ln>
              <a:effectLst/>
            </p:spPr>
            <p:txBody>
              <a:bodyPr wrap="none" anchor="ctr"/>
              <a:lstStyle/>
              <a:p>
                <a:pPr>
                  <a:defRPr/>
                </a:pPr>
                <a:endParaRPr lang="en-US">
                  <a:latin typeface="Arial" charset="0"/>
                </a:endParaRPr>
              </a:p>
            </p:txBody>
          </p:sp>
          <p:sp>
            <p:nvSpPr>
              <p:cNvPr id="68661" name="Freeform 53"/>
              <p:cNvSpPr>
                <a:spLocks/>
              </p:cNvSpPr>
              <p:nvPr/>
            </p:nvSpPr>
            <p:spPr bwMode="auto">
              <a:xfrm>
                <a:off x="1392" y="3024"/>
                <a:ext cx="3072" cy="48"/>
              </a:xfrm>
              <a:custGeom>
                <a:avLst/>
                <a:gdLst/>
                <a:ahLst/>
                <a:cxnLst>
                  <a:cxn ang="0">
                    <a:pos x="0" y="54"/>
                  </a:cxn>
                  <a:cxn ang="0">
                    <a:pos x="3472" y="52"/>
                  </a:cxn>
                  <a:cxn ang="0">
                    <a:pos x="3516" y="0"/>
                  </a:cxn>
                  <a:cxn ang="0">
                    <a:pos x="0" y="0"/>
                  </a:cxn>
                  <a:cxn ang="0">
                    <a:pos x="0" y="54"/>
                  </a:cxn>
                </a:cxnLst>
                <a:rect l="0" t="0" r="r" b="b"/>
                <a:pathLst>
                  <a:path w="3516" h="54">
                    <a:moveTo>
                      <a:pt x="0" y="54"/>
                    </a:moveTo>
                    <a:lnTo>
                      <a:pt x="3472" y="52"/>
                    </a:lnTo>
                    <a:lnTo>
                      <a:pt x="3516" y="0"/>
                    </a:lnTo>
                    <a:lnTo>
                      <a:pt x="0" y="0"/>
                    </a:lnTo>
                    <a:lnTo>
                      <a:pt x="0" y="54"/>
                    </a:lnTo>
                    <a:close/>
                  </a:path>
                </a:pathLst>
              </a:custGeom>
              <a:solidFill>
                <a:srgbClr val="33CCCC"/>
              </a:solidFill>
              <a:ln w="12700" cap="sq" cmpd="sng">
                <a:solidFill>
                  <a:srgbClr val="0000FF"/>
                </a:solidFill>
                <a:prstDash val="solid"/>
                <a:round/>
                <a:headEnd type="none" w="sm" len="sm"/>
                <a:tailEnd type="none" w="sm" len="sm"/>
              </a:ln>
              <a:effectLst/>
            </p:spPr>
            <p:txBody>
              <a:bodyPr/>
              <a:lstStyle/>
              <a:p>
                <a:pPr>
                  <a:defRPr/>
                </a:pPr>
                <a:endParaRPr lang="en-US">
                  <a:latin typeface="Arial" charset="0"/>
                </a:endParaRPr>
              </a:p>
            </p:txBody>
          </p:sp>
          <p:sp>
            <p:nvSpPr>
              <p:cNvPr id="68662" name="Oval 54"/>
              <p:cNvSpPr>
                <a:spLocks noChangeArrowheads="1"/>
              </p:cNvSpPr>
              <p:nvPr/>
            </p:nvSpPr>
            <p:spPr bwMode="auto">
              <a:xfrm>
                <a:off x="4322" y="2973"/>
                <a:ext cx="177" cy="179"/>
              </a:xfrm>
              <a:prstGeom prst="ellipse">
                <a:avLst/>
              </a:prstGeom>
              <a:solidFill>
                <a:srgbClr val="C00000"/>
              </a:solidFill>
              <a:ln w="19050" cap="sq">
                <a:solidFill>
                  <a:srgbClr val="000000"/>
                </a:solidFill>
                <a:round/>
                <a:headEnd type="none" w="sm" len="sm"/>
                <a:tailEnd type="none" w="sm" len="sm"/>
              </a:ln>
              <a:effectLst/>
            </p:spPr>
            <p:txBody>
              <a:bodyPr wrap="none" anchor="ctr"/>
              <a:lstStyle/>
              <a:p>
                <a:pPr>
                  <a:defRPr/>
                </a:pPr>
                <a:endParaRPr lang="en-US">
                  <a:latin typeface="Arial" charset="0"/>
                </a:endParaRPr>
              </a:p>
            </p:txBody>
          </p:sp>
        </p:grpSp>
        <p:sp>
          <p:nvSpPr>
            <p:cNvPr id="68663" name="Text Box 55"/>
            <p:cNvSpPr txBox="1">
              <a:spLocks noChangeArrowheads="1"/>
            </p:cNvSpPr>
            <p:nvPr/>
          </p:nvSpPr>
          <p:spPr bwMode="auto">
            <a:xfrm>
              <a:off x="4653" y="319"/>
              <a:ext cx="131" cy="233"/>
            </a:xfrm>
            <a:prstGeom prst="rect">
              <a:avLst/>
            </a:prstGeom>
            <a:noFill/>
            <a:ln w="19050" cap="sq">
              <a:noFill/>
              <a:miter lim="800000"/>
              <a:headEnd type="none" w="sm" len="sm"/>
              <a:tailEnd type="none" w="sm" len="sm"/>
            </a:ln>
            <a:effectLst/>
          </p:spPr>
          <p:txBody>
            <a:bodyPr wrap="none">
              <a:spAutoFit/>
            </a:bodyPr>
            <a:lstStyle/>
            <a:p>
              <a:pPr algn="ctr">
                <a:lnSpc>
                  <a:spcPct val="100000"/>
                </a:lnSpc>
                <a:spcBef>
                  <a:spcPct val="0"/>
                </a:spcBef>
                <a:buClrTx/>
                <a:buSzTx/>
                <a:defRPr/>
              </a:pPr>
              <a:endParaRPr lang="en-US">
                <a:solidFill>
                  <a:srgbClr val="FFFF00"/>
                </a:solidFill>
                <a:effectLst>
                  <a:outerShdw blurRad="38100" dist="38100" dir="2700000" algn="tl">
                    <a:srgbClr val="000000"/>
                  </a:outerShdw>
                </a:effectLst>
                <a:latin typeface="Times New Roman" pitchFamily="18" charset="0"/>
              </a:endParaRPr>
            </a:p>
          </p:txBody>
        </p:sp>
      </p:grpSp>
      <p:sp>
        <p:nvSpPr>
          <p:cNvPr id="68664" name="Freeform 56"/>
          <p:cNvSpPr>
            <a:spLocks/>
          </p:cNvSpPr>
          <p:nvPr/>
        </p:nvSpPr>
        <p:spPr bwMode="auto">
          <a:xfrm>
            <a:off x="1599841" y="603927"/>
            <a:ext cx="2506663" cy="2971800"/>
          </a:xfrm>
          <a:custGeom>
            <a:avLst/>
            <a:gdLst/>
            <a:ahLst/>
            <a:cxnLst>
              <a:cxn ang="0">
                <a:pos x="0" y="56"/>
              </a:cxn>
              <a:cxn ang="0">
                <a:pos x="0" y="0"/>
              </a:cxn>
              <a:cxn ang="0">
                <a:pos x="1776" y="0"/>
              </a:cxn>
              <a:cxn ang="0">
                <a:pos x="1772" y="1872"/>
              </a:cxn>
              <a:cxn ang="0">
                <a:pos x="1716" y="1872"/>
              </a:cxn>
              <a:cxn ang="0">
                <a:pos x="1712" y="60"/>
              </a:cxn>
              <a:cxn ang="0">
                <a:pos x="0" y="56"/>
              </a:cxn>
            </a:cxnLst>
            <a:rect l="0" t="0" r="r" b="b"/>
            <a:pathLst>
              <a:path w="1776" h="1872">
                <a:moveTo>
                  <a:pt x="0" y="56"/>
                </a:moveTo>
                <a:lnTo>
                  <a:pt x="0" y="0"/>
                </a:lnTo>
                <a:lnTo>
                  <a:pt x="1776" y="0"/>
                </a:lnTo>
                <a:lnTo>
                  <a:pt x="1772" y="1872"/>
                </a:lnTo>
                <a:lnTo>
                  <a:pt x="1716" y="1872"/>
                </a:lnTo>
                <a:lnTo>
                  <a:pt x="1712" y="60"/>
                </a:lnTo>
                <a:lnTo>
                  <a:pt x="0" y="56"/>
                </a:lnTo>
                <a:close/>
              </a:path>
            </a:pathLst>
          </a:custGeom>
          <a:solidFill>
            <a:srgbClr val="33CCCC"/>
          </a:solidFill>
          <a:ln w="12700" cap="sq" cmpd="sng">
            <a:solidFill>
              <a:srgbClr val="0000FF"/>
            </a:solidFill>
            <a:prstDash val="solid"/>
            <a:round/>
            <a:headEnd type="none" w="sm" len="sm"/>
            <a:tailEnd type="none" w="sm" len="sm"/>
          </a:ln>
          <a:effectLst/>
        </p:spPr>
        <p:txBody>
          <a:bodyPr/>
          <a:lstStyle/>
          <a:p>
            <a:pPr>
              <a:defRPr/>
            </a:pPr>
            <a:endParaRPr lang="en-US">
              <a:latin typeface="Arial" charset="0"/>
            </a:endParaRPr>
          </a:p>
        </p:txBody>
      </p:sp>
      <p:sp>
        <p:nvSpPr>
          <p:cNvPr id="19463" name="Text Box 57"/>
          <p:cNvSpPr txBox="1">
            <a:spLocks noChangeArrowheads="1"/>
          </p:cNvSpPr>
          <p:nvPr/>
        </p:nvSpPr>
        <p:spPr bwMode="auto">
          <a:xfrm>
            <a:off x="4279039" y="740455"/>
            <a:ext cx="291406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cap="sq">
                <a:solidFill>
                  <a:srgbClr val="000000"/>
                </a:solidFill>
                <a:miter lim="800000"/>
                <a:headEnd type="none" w="sm" len="sm"/>
                <a:tailEnd type="none" w="sm" len="sm"/>
              </a14:hiddenLine>
            </a:ext>
          </a:extLst>
        </p:spPr>
        <p:txBody>
          <a:bodyPr wrap="none">
            <a:spAutoFit/>
          </a:bodyPr>
          <a:lstStyle>
            <a:lvl1pPr>
              <a:defRPr kumimoji="1" sz="2000">
                <a:solidFill>
                  <a:srgbClr val="FFFFFF"/>
                </a:solidFill>
                <a:latin typeface="Arial" panose="020B0604020202020204" pitchFamily="34" charset="0"/>
              </a:defRPr>
            </a:lvl1pPr>
            <a:lvl2pPr marL="742950" indent="-285750">
              <a:defRPr kumimoji="1" sz="2000">
                <a:solidFill>
                  <a:srgbClr val="FFFFFF"/>
                </a:solidFill>
                <a:latin typeface="Arial" panose="020B0604020202020204" pitchFamily="34" charset="0"/>
              </a:defRPr>
            </a:lvl2pPr>
            <a:lvl3pPr marL="1143000" indent="-228600">
              <a:defRPr kumimoji="1" sz="2000">
                <a:solidFill>
                  <a:srgbClr val="FFFFFF"/>
                </a:solidFill>
                <a:latin typeface="Arial" panose="020B0604020202020204" pitchFamily="34" charset="0"/>
              </a:defRPr>
            </a:lvl3pPr>
            <a:lvl4pPr marL="1600200" indent="-228600">
              <a:defRPr kumimoji="1" sz="2000">
                <a:solidFill>
                  <a:srgbClr val="FFFFFF"/>
                </a:solidFill>
                <a:latin typeface="Arial" panose="020B0604020202020204" pitchFamily="34" charset="0"/>
              </a:defRPr>
            </a:lvl4pPr>
            <a:lvl5pPr marL="2057400" indent="-228600">
              <a:defRPr kumimoji="1" sz="2000">
                <a:solidFill>
                  <a:srgbClr val="FFFFFF"/>
                </a:solidFill>
                <a:latin typeface="Arial" panose="020B0604020202020204" pitchFamily="34" charset="0"/>
              </a:defRPr>
            </a:lvl5pPr>
            <a:lvl6pPr marL="25146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6pPr>
            <a:lvl7pPr marL="29718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7pPr>
            <a:lvl8pPr marL="34290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8pPr>
            <a:lvl9pPr marL="38862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9pPr>
          </a:lstStyle>
          <a:p>
            <a:pPr algn="ctr">
              <a:lnSpc>
                <a:spcPct val="100000"/>
              </a:lnSpc>
              <a:spcBef>
                <a:spcPct val="0"/>
              </a:spcBef>
              <a:buClrTx/>
              <a:buSzTx/>
            </a:pPr>
            <a:r>
              <a:rPr lang="en-US" altLang="en-US">
                <a:latin typeface="Tahoma" panose="020B0604030504040204" pitchFamily="34" charset="0"/>
              </a:rPr>
              <a:t>Installed booster pumps</a:t>
            </a:r>
          </a:p>
        </p:txBody>
      </p:sp>
      <p:grpSp>
        <p:nvGrpSpPr>
          <p:cNvPr id="8" name="Group 73"/>
          <p:cNvGrpSpPr>
            <a:grpSpLocks/>
          </p:cNvGrpSpPr>
          <p:nvPr/>
        </p:nvGrpSpPr>
        <p:grpSpPr bwMode="auto">
          <a:xfrm>
            <a:off x="6233752" y="3467784"/>
            <a:ext cx="2909886" cy="3063877"/>
            <a:chOff x="4156" y="2044"/>
            <a:chExt cx="1833" cy="1930"/>
          </a:xfrm>
        </p:grpSpPr>
        <p:sp>
          <p:nvSpPr>
            <p:cNvPr id="68667" name="AutoShape 59"/>
            <p:cNvSpPr>
              <a:spLocks noChangeArrowheads="1"/>
            </p:cNvSpPr>
            <p:nvPr/>
          </p:nvSpPr>
          <p:spPr bwMode="auto">
            <a:xfrm rot="-2458303">
              <a:off x="4410" y="2044"/>
              <a:ext cx="420" cy="243"/>
            </a:xfrm>
            <a:prstGeom prst="curvedUpArrow">
              <a:avLst>
                <a:gd name="adj1" fmla="val 34568"/>
                <a:gd name="adj2" fmla="val 69136"/>
                <a:gd name="adj3" fmla="val 33333"/>
              </a:avLst>
            </a:prstGeom>
            <a:gradFill rotWithShape="0">
              <a:gsLst>
                <a:gs pos="0">
                  <a:srgbClr val="0000FF"/>
                </a:gs>
                <a:gs pos="100000">
                  <a:srgbClr val="3399FF"/>
                </a:gs>
              </a:gsLst>
              <a:path path="rect">
                <a:fillToRect r="100000" b="100000"/>
              </a:path>
            </a:gradFill>
            <a:ln w="19050" cap="sq">
              <a:solidFill>
                <a:srgbClr val="000000"/>
              </a:solidFill>
              <a:miter lim="800000"/>
              <a:headEnd type="none" w="sm" len="sm"/>
              <a:tailEnd type="none" w="sm" len="sm"/>
            </a:ln>
            <a:effectLst/>
          </p:spPr>
          <p:txBody>
            <a:bodyPr wrap="none" anchor="ctr"/>
            <a:lstStyle/>
            <a:p>
              <a:pPr>
                <a:defRPr/>
              </a:pPr>
              <a:endParaRPr lang="en-US">
                <a:latin typeface="Arial" charset="0"/>
              </a:endParaRPr>
            </a:p>
          </p:txBody>
        </p:sp>
        <p:sp>
          <p:nvSpPr>
            <p:cNvPr id="19477" name="Text Box 60"/>
            <p:cNvSpPr txBox="1">
              <a:spLocks noChangeArrowheads="1"/>
            </p:cNvSpPr>
            <p:nvPr/>
          </p:nvSpPr>
          <p:spPr bwMode="auto">
            <a:xfrm>
              <a:off x="4156" y="2985"/>
              <a:ext cx="1833" cy="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cap="sq">
                  <a:solidFill>
                    <a:srgbClr val="000000"/>
                  </a:solidFill>
                  <a:miter lim="800000"/>
                  <a:headEnd type="none" w="sm" len="sm"/>
                  <a:tailEnd type="none" w="sm" len="sm"/>
                </a14:hiddenLine>
              </a:ext>
            </a:extLst>
          </p:spPr>
          <p:txBody>
            <a:bodyPr wrap="none">
              <a:spAutoFit/>
            </a:bodyPr>
            <a:lstStyle>
              <a:lvl1pPr>
                <a:defRPr kumimoji="1" sz="2000">
                  <a:solidFill>
                    <a:srgbClr val="FFFFFF"/>
                  </a:solidFill>
                  <a:latin typeface="Arial" panose="020B0604020202020204" pitchFamily="34" charset="0"/>
                </a:defRPr>
              </a:lvl1pPr>
              <a:lvl2pPr marL="742950" indent="-285750">
                <a:defRPr kumimoji="1" sz="2000">
                  <a:solidFill>
                    <a:srgbClr val="FFFFFF"/>
                  </a:solidFill>
                  <a:latin typeface="Arial" panose="020B0604020202020204" pitchFamily="34" charset="0"/>
                </a:defRPr>
              </a:lvl2pPr>
              <a:lvl3pPr marL="1143000" indent="-228600">
                <a:defRPr kumimoji="1" sz="2000">
                  <a:solidFill>
                    <a:srgbClr val="FFFFFF"/>
                  </a:solidFill>
                  <a:latin typeface="Arial" panose="020B0604020202020204" pitchFamily="34" charset="0"/>
                </a:defRPr>
              </a:lvl3pPr>
              <a:lvl4pPr marL="1600200" indent="-228600">
                <a:defRPr kumimoji="1" sz="2000">
                  <a:solidFill>
                    <a:srgbClr val="FFFFFF"/>
                  </a:solidFill>
                  <a:latin typeface="Arial" panose="020B0604020202020204" pitchFamily="34" charset="0"/>
                </a:defRPr>
              </a:lvl4pPr>
              <a:lvl5pPr marL="2057400" indent="-228600">
                <a:defRPr kumimoji="1" sz="2000">
                  <a:solidFill>
                    <a:srgbClr val="FFFFFF"/>
                  </a:solidFill>
                  <a:latin typeface="Arial" panose="020B0604020202020204" pitchFamily="34" charset="0"/>
                </a:defRPr>
              </a:lvl5pPr>
              <a:lvl6pPr marL="25146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6pPr>
              <a:lvl7pPr marL="29718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7pPr>
              <a:lvl8pPr marL="34290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8pPr>
              <a:lvl9pPr marL="3886200" indent="-228600" eaLnBrk="0" fontAlgn="base" hangingPunct="0">
                <a:lnSpc>
                  <a:spcPct val="90000"/>
                </a:lnSpc>
                <a:spcBef>
                  <a:spcPct val="20000"/>
                </a:spcBef>
                <a:spcAft>
                  <a:spcPct val="0"/>
                </a:spcAft>
                <a:buClr>
                  <a:srgbClr val="E7FD15"/>
                </a:buClr>
                <a:buSzPct val="70000"/>
                <a:defRPr kumimoji="1" sz="2000">
                  <a:solidFill>
                    <a:srgbClr val="FFFFFF"/>
                  </a:solidFill>
                  <a:latin typeface="Arial" panose="020B0604020202020204" pitchFamily="34" charset="0"/>
                </a:defRPr>
              </a:lvl9pPr>
            </a:lstStyle>
            <a:p>
              <a:pPr algn="ctr">
                <a:lnSpc>
                  <a:spcPct val="100000"/>
                </a:lnSpc>
                <a:spcBef>
                  <a:spcPct val="0"/>
                </a:spcBef>
                <a:buClrTx/>
                <a:buSzTx/>
              </a:pPr>
              <a:r>
                <a:rPr lang="en-US" altLang="en-US" sz="2400" b="1" u="sng" dirty="0">
                  <a:solidFill>
                    <a:schemeClr val="tx2"/>
                  </a:solidFill>
                  <a:cs typeface="Arial" panose="020B0604020202020204" pitchFamily="34" charset="0"/>
                </a:rPr>
                <a:t>Still Lower P loads</a:t>
              </a:r>
            </a:p>
            <a:p>
              <a:pPr algn="ctr">
                <a:lnSpc>
                  <a:spcPct val="100000"/>
                </a:lnSpc>
                <a:spcBef>
                  <a:spcPct val="0"/>
                </a:spcBef>
                <a:buClrTx/>
                <a:buSzTx/>
              </a:pPr>
              <a:r>
                <a:rPr lang="en-US" altLang="en-US" sz="1800" dirty="0">
                  <a:solidFill>
                    <a:schemeClr val="tx2"/>
                  </a:solidFill>
                  <a:cs typeface="Arial" panose="020B0604020202020204" pitchFamily="34" charset="0"/>
                </a:rPr>
                <a:t>Routing drainage water</a:t>
              </a:r>
            </a:p>
            <a:p>
              <a:pPr algn="ctr">
                <a:lnSpc>
                  <a:spcPct val="100000"/>
                </a:lnSpc>
                <a:spcBef>
                  <a:spcPct val="0"/>
                </a:spcBef>
                <a:buClrTx/>
                <a:buSzTx/>
              </a:pPr>
              <a:r>
                <a:rPr lang="en-US" altLang="en-US" sz="1800" dirty="0">
                  <a:solidFill>
                    <a:schemeClr val="tx2"/>
                  </a:solidFill>
                  <a:cs typeface="Arial" panose="020B0604020202020204" pitchFamily="34" charset="0"/>
                </a:rPr>
                <a:t>internal to the farm can</a:t>
              </a:r>
            </a:p>
            <a:p>
              <a:pPr algn="ctr">
                <a:lnSpc>
                  <a:spcPct val="100000"/>
                </a:lnSpc>
                <a:spcBef>
                  <a:spcPct val="0"/>
                </a:spcBef>
                <a:buClrTx/>
                <a:buSzTx/>
              </a:pPr>
              <a:r>
                <a:rPr lang="en-US" altLang="en-US" sz="1800" dirty="0">
                  <a:solidFill>
                    <a:schemeClr val="tx2"/>
                  </a:solidFill>
                  <a:cs typeface="Arial" panose="020B0604020202020204" pitchFamily="34" charset="0"/>
                </a:rPr>
                <a:t>greatly reduce reliance</a:t>
              </a:r>
            </a:p>
            <a:p>
              <a:pPr algn="ctr">
                <a:lnSpc>
                  <a:spcPct val="100000"/>
                </a:lnSpc>
                <a:spcBef>
                  <a:spcPct val="0"/>
                </a:spcBef>
                <a:buClrTx/>
                <a:buSzTx/>
              </a:pPr>
              <a:r>
                <a:rPr lang="en-US" altLang="en-US" sz="1800" dirty="0">
                  <a:solidFill>
                    <a:schemeClr val="tx2"/>
                  </a:solidFill>
                  <a:cs typeface="Arial" panose="020B0604020202020204" pitchFamily="34" charset="0"/>
                </a:rPr>
                <a:t>on main farm pump.</a:t>
              </a:r>
            </a:p>
          </p:txBody>
        </p:sp>
      </p:grpSp>
      <p:grpSp>
        <p:nvGrpSpPr>
          <p:cNvPr id="9" name="Group 61"/>
          <p:cNvGrpSpPr>
            <a:grpSpLocks/>
          </p:cNvGrpSpPr>
          <p:nvPr/>
        </p:nvGrpSpPr>
        <p:grpSpPr bwMode="auto">
          <a:xfrm>
            <a:off x="2006241" y="832527"/>
            <a:ext cx="1625600" cy="2057400"/>
            <a:chOff x="1680" y="384"/>
            <a:chExt cx="1152" cy="1296"/>
          </a:xfrm>
        </p:grpSpPr>
        <p:grpSp>
          <p:nvGrpSpPr>
            <p:cNvPr id="19468" name="Group 62"/>
            <p:cNvGrpSpPr>
              <a:grpSpLocks/>
            </p:cNvGrpSpPr>
            <p:nvPr/>
          </p:nvGrpSpPr>
          <p:grpSpPr bwMode="auto">
            <a:xfrm>
              <a:off x="1968" y="816"/>
              <a:ext cx="576" cy="384"/>
              <a:chOff x="1968" y="816"/>
              <a:chExt cx="576" cy="384"/>
            </a:xfrm>
          </p:grpSpPr>
          <p:sp>
            <p:nvSpPr>
              <p:cNvPr id="68671" name="Rectangle 63"/>
              <p:cNvSpPr>
                <a:spLocks noChangeArrowheads="1"/>
              </p:cNvSpPr>
              <p:nvPr/>
            </p:nvSpPr>
            <p:spPr bwMode="auto">
              <a:xfrm rot="8146142">
                <a:off x="2160" y="884"/>
                <a:ext cx="172" cy="173"/>
              </a:xfrm>
              <a:prstGeom prst="rect">
                <a:avLst/>
              </a:prstGeom>
              <a:solidFill>
                <a:srgbClr val="C00000"/>
              </a:solidFill>
              <a:ln w="12700" cap="sq">
                <a:solidFill>
                  <a:schemeClr val="bg2"/>
                </a:solidFill>
                <a:miter lim="800000"/>
                <a:headEnd type="none" w="sm" len="sm"/>
                <a:tailEnd type="none" w="sm" len="sm"/>
              </a:ln>
              <a:effectLst/>
            </p:spPr>
            <p:txBody>
              <a:bodyPr wrap="none" anchor="ctr"/>
              <a:lstStyle/>
              <a:p>
                <a:pPr>
                  <a:defRPr/>
                </a:pPr>
                <a:endParaRPr lang="en-US">
                  <a:latin typeface="Arial" charset="0"/>
                </a:endParaRPr>
              </a:p>
            </p:txBody>
          </p:sp>
          <p:sp>
            <p:nvSpPr>
              <p:cNvPr id="68672" name="AutoShape 64"/>
              <p:cNvSpPr>
                <a:spLocks noChangeArrowheads="1"/>
              </p:cNvSpPr>
              <p:nvPr/>
            </p:nvSpPr>
            <p:spPr bwMode="auto">
              <a:xfrm rot="3653031" flipV="1">
                <a:off x="1824" y="960"/>
                <a:ext cx="384" cy="96"/>
              </a:xfrm>
              <a:prstGeom prst="rightArrow">
                <a:avLst>
                  <a:gd name="adj1" fmla="val 50000"/>
                  <a:gd name="adj2" fmla="val 100000"/>
                </a:avLst>
              </a:prstGeom>
              <a:gradFill rotWithShape="0">
                <a:gsLst>
                  <a:gs pos="0">
                    <a:srgbClr val="0099CC"/>
                  </a:gs>
                  <a:gs pos="100000">
                    <a:srgbClr val="0000FF"/>
                  </a:gs>
                </a:gsLst>
                <a:lin ang="5400000" scaled="1"/>
              </a:gradFill>
              <a:ln w="12700" cap="sq">
                <a:solidFill>
                  <a:schemeClr val="bg2"/>
                </a:solidFill>
                <a:miter lim="800000"/>
                <a:headEnd type="none" w="sm" len="sm"/>
                <a:tailEnd type="none" w="sm" len="sm"/>
              </a:ln>
              <a:effectLst/>
            </p:spPr>
            <p:txBody>
              <a:bodyPr wrap="none" anchor="ctr"/>
              <a:lstStyle/>
              <a:p>
                <a:pPr>
                  <a:defRPr/>
                </a:pPr>
                <a:endParaRPr lang="en-US">
                  <a:latin typeface="Arial" charset="0"/>
                </a:endParaRPr>
              </a:p>
            </p:txBody>
          </p:sp>
          <p:sp>
            <p:nvSpPr>
              <p:cNvPr id="68673" name="AutoShape 65"/>
              <p:cNvSpPr>
                <a:spLocks noChangeArrowheads="1"/>
              </p:cNvSpPr>
              <p:nvPr/>
            </p:nvSpPr>
            <p:spPr bwMode="auto">
              <a:xfrm rot="-3653031" flipH="1" flipV="1">
                <a:off x="2304" y="960"/>
                <a:ext cx="384" cy="96"/>
              </a:xfrm>
              <a:prstGeom prst="rightArrow">
                <a:avLst>
                  <a:gd name="adj1" fmla="val 50000"/>
                  <a:gd name="adj2" fmla="val 100000"/>
                </a:avLst>
              </a:prstGeom>
              <a:gradFill rotWithShape="0">
                <a:gsLst>
                  <a:gs pos="0">
                    <a:srgbClr val="0099CC"/>
                  </a:gs>
                  <a:gs pos="100000">
                    <a:srgbClr val="0000FF"/>
                  </a:gs>
                </a:gsLst>
                <a:lin ang="5400000" scaled="1"/>
              </a:gradFill>
              <a:ln w="12700" cap="sq">
                <a:solidFill>
                  <a:schemeClr val="bg2"/>
                </a:solidFill>
                <a:miter lim="800000"/>
                <a:headEnd type="none" w="sm" len="sm"/>
                <a:tailEnd type="none" w="sm" len="sm"/>
              </a:ln>
              <a:effectLst/>
            </p:spPr>
            <p:txBody>
              <a:bodyPr wrap="none" anchor="ctr"/>
              <a:lstStyle/>
              <a:p>
                <a:pPr>
                  <a:defRPr/>
                </a:pPr>
                <a:endParaRPr lang="en-US">
                  <a:latin typeface="Arial" charset="0"/>
                </a:endParaRPr>
              </a:p>
            </p:txBody>
          </p:sp>
        </p:grpSp>
        <p:sp>
          <p:nvSpPr>
            <p:cNvPr id="68674" name="AutoShape 66"/>
            <p:cNvSpPr>
              <a:spLocks noChangeArrowheads="1"/>
            </p:cNvSpPr>
            <p:nvPr/>
          </p:nvSpPr>
          <p:spPr bwMode="auto">
            <a:xfrm rot="4880473" flipV="1">
              <a:off x="1919" y="1440"/>
              <a:ext cx="384" cy="98"/>
            </a:xfrm>
            <a:prstGeom prst="rightArrow">
              <a:avLst>
                <a:gd name="adj1" fmla="val 50000"/>
                <a:gd name="adj2" fmla="val 100000"/>
              </a:avLst>
            </a:prstGeom>
            <a:gradFill rotWithShape="0">
              <a:gsLst>
                <a:gs pos="0">
                  <a:srgbClr val="0099CC"/>
                </a:gs>
                <a:gs pos="100000">
                  <a:srgbClr val="0000FF"/>
                </a:gs>
              </a:gsLst>
              <a:lin ang="5400000" scaled="1"/>
            </a:gradFill>
            <a:ln w="12700" cap="sq">
              <a:solidFill>
                <a:schemeClr val="bg2"/>
              </a:solidFill>
              <a:miter lim="800000"/>
              <a:headEnd type="none" w="sm" len="sm"/>
              <a:tailEnd type="none" w="sm" len="sm"/>
            </a:ln>
            <a:effectLst/>
          </p:spPr>
          <p:txBody>
            <a:bodyPr wrap="none" anchor="ctr"/>
            <a:lstStyle/>
            <a:p>
              <a:pPr>
                <a:defRPr/>
              </a:pPr>
              <a:endParaRPr lang="en-US">
                <a:latin typeface="Arial" charset="0"/>
              </a:endParaRPr>
            </a:p>
          </p:txBody>
        </p:sp>
        <p:sp>
          <p:nvSpPr>
            <p:cNvPr id="68675" name="AutoShape 67"/>
            <p:cNvSpPr>
              <a:spLocks noChangeArrowheads="1"/>
            </p:cNvSpPr>
            <p:nvPr/>
          </p:nvSpPr>
          <p:spPr bwMode="auto">
            <a:xfrm rot="-4880473" flipH="1" flipV="1">
              <a:off x="2256" y="1440"/>
              <a:ext cx="384" cy="96"/>
            </a:xfrm>
            <a:prstGeom prst="rightArrow">
              <a:avLst>
                <a:gd name="adj1" fmla="val 50000"/>
                <a:gd name="adj2" fmla="val 100000"/>
              </a:avLst>
            </a:prstGeom>
            <a:gradFill rotWithShape="0">
              <a:gsLst>
                <a:gs pos="0">
                  <a:srgbClr val="0099CC"/>
                </a:gs>
                <a:gs pos="100000">
                  <a:srgbClr val="0000FF"/>
                </a:gs>
              </a:gsLst>
              <a:lin ang="5400000" scaled="1"/>
            </a:gradFill>
            <a:ln w="12700" cap="sq">
              <a:solidFill>
                <a:schemeClr val="bg2"/>
              </a:solidFill>
              <a:miter lim="800000"/>
              <a:headEnd type="none" w="sm" len="sm"/>
              <a:tailEnd type="none" w="sm" len="sm"/>
            </a:ln>
            <a:effectLst/>
          </p:spPr>
          <p:txBody>
            <a:bodyPr wrap="none" anchor="ctr"/>
            <a:lstStyle/>
            <a:p>
              <a:pPr>
                <a:defRPr/>
              </a:pPr>
              <a:endParaRPr lang="en-US">
                <a:latin typeface="Arial" charset="0"/>
              </a:endParaRPr>
            </a:p>
          </p:txBody>
        </p:sp>
        <p:sp>
          <p:nvSpPr>
            <p:cNvPr id="68676" name="AutoShape 68"/>
            <p:cNvSpPr>
              <a:spLocks noChangeArrowheads="1"/>
            </p:cNvSpPr>
            <p:nvPr/>
          </p:nvSpPr>
          <p:spPr bwMode="auto">
            <a:xfrm rot="3174239" flipV="1">
              <a:off x="1536" y="528"/>
              <a:ext cx="384" cy="96"/>
            </a:xfrm>
            <a:prstGeom prst="rightArrow">
              <a:avLst>
                <a:gd name="adj1" fmla="val 50000"/>
                <a:gd name="adj2" fmla="val 100000"/>
              </a:avLst>
            </a:prstGeom>
            <a:gradFill rotWithShape="0">
              <a:gsLst>
                <a:gs pos="0">
                  <a:srgbClr val="0099CC"/>
                </a:gs>
                <a:gs pos="100000">
                  <a:srgbClr val="0000FF"/>
                </a:gs>
              </a:gsLst>
              <a:lin ang="5400000" scaled="1"/>
            </a:gradFill>
            <a:ln w="12700" cap="sq">
              <a:solidFill>
                <a:schemeClr val="bg2"/>
              </a:solidFill>
              <a:miter lim="800000"/>
              <a:headEnd type="none" w="sm" len="sm"/>
              <a:tailEnd type="none" w="sm" len="sm"/>
            </a:ln>
            <a:effectLst/>
          </p:spPr>
          <p:txBody>
            <a:bodyPr wrap="none" anchor="ctr"/>
            <a:lstStyle/>
            <a:p>
              <a:pPr>
                <a:defRPr/>
              </a:pPr>
              <a:endParaRPr lang="en-US">
                <a:latin typeface="Arial" charset="0"/>
              </a:endParaRPr>
            </a:p>
          </p:txBody>
        </p:sp>
        <p:sp>
          <p:nvSpPr>
            <p:cNvPr id="68677" name="AutoShape 69"/>
            <p:cNvSpPr>
              <a:spLocks noChangeArrowheads="1"/>
            </p:cNvSpPr>
            <p:nvPr/>
          </p:nvSpPr>
          <p:spPr bwMode="auto">
            <a:xfrm rot="-3174239" flipH="1" flipV="1">
              <a:off x="2592" y="528"/>
              <a:ext cx="384" cy="96"/>
            </a:xfrm>
            <a:prstGeom prst="rightArrow">
              <a:avLst>
                <a:gd name="adj1" fmla="val 50000"/>
                <a:gd name="adj2" fmla="val 100000"/>
              </a:avLst>
            </a:prstGeom>
            <a:gradFill rotWithShape="0">
              <a:gsLst>
                <a:gs pos="0">
                  <a:srgbClr val="0099CC"/>
                </a:gs>
                <a:gs pos="100000">
                  <a:srgbClr val="0000FF"/>
                </a:gs>
              </a:gsLst>
              <a:lin ang="5400000" scaled="1"/>
            </a:gradFill>
            <a:ln w="12700" cap="sq">
              <a:solidFill>
                <a:schemeClr val="bg2"/>
              </a:solidFill>
              <a:miter lim="800000"/>
              <a:headEnd type="none" w="sm" len="sm"/>
              <a:tailEnd type="none" w="sm" len="sm"/>
            </a:ln>
            <a:effectLst/>
          </p:spPr>
          <p:txBody>
            <a:bodyPr wrap="none" anchor="ctr"/>
            <a:lstStyle/>
            <a:p>
              <a:pPr>
                <a:defRPr/>
              </a:pPr>
              <a:endParaRPr lang="en-US">
                <a:latin typeface="Arial" charset="0"/>
              </a:endParaRPr>
            </a:p>
          </p:txBody>
        </p:sp>
      </p:grpSp>
      <p:pic>
        <p:nvPicPr>
          <p:cNvPr id="68678" name="Picture 70" descr="culv_booster"/>
          <p:cNvPicPr>
            <a:picLocks noChangeAspect="1" noChangeArrowheads="1"/>
          </p:cNvPicPr>
          <p:nvPr/>
        </p:nvPicPr>
        <p:blipFill>
          <a:blip r:embed="rId3">
            <a:extLst>
              <a:ext uri="{28A0092B-C50C-407E-A947-70E740481C1C}">
                <a14:useLocalDpi xmlns:a14="http://schemas.microsoft.com/office/drawing/2010/main" val="0"/>
              </a:ext>
            </a:extLst>
          </a:blip>
          <a:srcRect l="4395" t="17667" r="8847" b="9579"/>
          <a:stretch>
            <a:fillRect/>
          </a:stretch>
        </p:blipFill>
        <p:spPr bwMode="auto">
          <a:xfrm>
            <a:off x="4710983" y="1203289"/>
            <a:ext cx="2981325" cy="1876425"/>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68679" name="Picture 71" descr="booster"/>
          <p:cNvPicPr>
            <a:picLocks noChangeAspect="1" noChangeArrowheads="1"/>
          </p:cNvPicPr>
          <p:nvPr/>
        </p:nvPicPr>
        <p:blipFill>
          <a:blip r:embed="rId4">
            <a:extLst>
              <a:ext uri="{28A0092B-C50C-407E-A947-70E740481C1C}">
                <a14:useLocalDpi xmlns:a14="http://schemas.microsoft.com/office/drawing/2010/main" val="0"/>
              </a:ext>
            </a:extLst>
          </a:blip>
          <a:srcRect t="26286" r="17523" b="16571"/>
          <a:stretch>
            <a:fillRect/>
          </a:stretch>
        </p:blipFill>
        <p:spPr bwMode="auto">
          <a:xfrm>
            <a:off x="456887" y="4678041"/>
            <a:ext cx="2844800" cy="1477963"/>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40518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867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8679"/>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Custom 3">
      <a:dk1>
        <a:sysClr val="windowText" lastClr="000000"/>
      </a:dk1>
      <a:lt1>
        <a:sysClr val="window" lastClr="FFFFFF"/>
      </a:lt1>
      <a:dk2>
        <a:srgbClr val="000099"/>
      </a:dk2>
      <a:lt2>
        <a:srgbClr val="DEDEDE"/>
      </a:lt2>
      <a:accent1>
        <a:srgbClr val="53548A"/>
      </a:accent1>
      <a:accent2>
        <a:srgbClr val="F5800B"/>
      </a:accent2>
      <a:accent3>
        <a:srgbClr val="A04DA3"/>
      </a:accent3>
      <a:accent4>
        <a:srgbClr val="C4652D"/>
      </a:accent4>
      <a:accent5>
        <a:srgbClr val="8B5D3D"/>
      </a:accent5>
      <a:accent6>
        <a:srgbClr val="5C92B5"/>
      </a:accent6>
      <a:hlink>
        <a:srgbClr val="000000"/>
      </a:hlink>
      <a:folHlink>
        <a:srgbClr val="000099"/>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10814</TotalTime>
  <Words>1578</Words>
  <Application>Microsoft Office PowerPoint</Application>
  <PresentationFormat>On-screen Show (4:3)</PresentationFormat>
  <Paragraphs>226</Paragraphs>
  <Slides>21</Slides>
  <Notes>16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vt:lpstr>
      <vt:lpstr>Calibri</vt:lpstr>
      <vt:lpstr>Georgia</vt:lpstr>
      <vt:lpstr>Tahoma</vt:lpstr>
      <vt:lpstr>Times New Roman</vt:lpstr>
      <vt:lpstr>Trebuchet MS</vt:lpstr>
      <vt:lpstr>Wingdings</vt:lpstr>
      <vt:lpstr>Wingdings 2</vt:lpstr>
      <vt:lpstr>Urban</vt:lpstr>
      <vt:lpstr> Water Management BMPs  M. VanWeelden, S. Swanson, T. Lang, J. Bhadha, R. Rice  Fall BMP Workshop Everglades Research and Education Center Sept 28, 2017</vt:lpstr>
      <vt:lpstr>PowerPoint Presentation</vt:lpstr>
      <vt:lpstr>Definitions </vt:lpstr>
      <vt:lpstr>Rainfall Detention BMP</vt:lpstr>
      <vt:lpstr>EAA Farm P Load Calculation </vt:lpstr>
      <vt:lpstr>Water Detention Methods  </vt:lpstr>
      <vt:lpstr>PowerPoint Presentation</vt:lpstr>
      <vt:lpstr>PowerPoint Presentation</vt:lpstr>
      <vt:lpstr>PowerPoint Presentation</vt:lpstr>
      <vt:lpstr>PowerPoint Presentation</vt:lpstr>
      <vt:lpstr>Water Management BMPs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Thank you </vt:lpstr>
    </vt:vector>
  </TitlesOfParts>
  <Company>Palm Beach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Protective Equipment  WPS Train the Trainer  Farm, Forest, Nursery &amp; Greenhouse Operations January 24, 2017</dc:title>
  <dc:creator>Board of County Commissioners</dc:creator>
  <cp:lastModifiedBy>Board of County Commissioners</cp:lastModifiedBy>
  <cp:revision>79</cp:revision>
  <cp:lastPrinted>2017-09-27T19:25:47Z</cp:lastPrinted>
  <dcterms:created xsi:type="dcterms:W3CDTF">2017-01-20T20:34:51Z</dcterms:created>
  <dcterms:modified xsi:type="dcterms:W3CDTF">2017-09-27T19:29:36Z</dcterms:modified>
</cp:coreProperties>
</file>